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60" r:id="rId2"/>
    <p:sldId id="264" r:id="rId3"/>
    <p:sldId id="265" r:id="rId4"/>
    <p:sldId id="266" r:id="rId5"/>
    <p:sldId id="287" r:id="rId6"/>
    <p:sldId id="267" r:id="rId7"/>
    <p:sldId id="277" r:id="rId8"/>
    <p:sldId id="268" r:id="rId9"/>
    <p:sldId id="269" r:id="rId10"/>
    <p:sldId id="274" r:id="rId11"/>
    <p:sldId id="270" r:id="rId12"/>
    <p:sldId id="275" r:id="rId13"/>
    <p:sldId id="272" r:id="rId14"/>
    <p:sldId id="271" r:id="rId15"/>
    <p:sldId id="273" r:id="rId16"/>
    <p:sldId id="276" r:id="rId17"/>
    <p:sldId id="278" r:id="rId18"/>
    <p:sldId id="279" r:id="rId19"/>
    <p:sldId id="280" r:id="rId20"/>
    <p:sldId id="281" r:id="rId21"/>
    <p:sldId id="282" r:id="rId22"/>
    <p:sldId id="283" r:id="rId23"/>
    <p:sldId id="284" r:id="rId24"/>
    <p:sldId id="28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6" autoAdjust="0"/>
    <p:restoredTop sz="93878" autoAdjust="0"/>
  </p:normalViewPr>
  <p:slideViewPr>
    <p:cSldViewPr snapToGrid="0">
      <p:cViewPr varScale="1">
        <p:scale>
          <a:sx n="120" d="100"/>
          <a:sy n="120" d="100"/>
        </p:scale>
        <p:origin x="832" y="18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7BF780-6994-44EA-BBF8-DA30EB8E8490}" type="datetimeFigureOut">
              <a:rPr lang="en-US" smtClean="0"/>
              <a:t>1/28/25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1B6330-BBDE-43D4-BB47-8CB8AFF79D81}" type="slidenum">
              <a:rPr lang="en-US" smtClean="0"/>
              <a:t>‹#›</a:t>
            </a:fld>
            <a:endParaRPr lang="en-US" dirty="0"/>
          </a:p>
        </p:txBody>
      </p:sp>
    </p:spTree>
    <p:extLst>
      <p:ext uri="{BB962C8B-B14F-4D97-AF65-F5344CB8AC3E}">
        <p14:creationId xmlns:p14="http://schemas.microsoft.com/office/powerpoint/2010/main" val="4254900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Greetings!</a:t>
            </a:r>
            <a:r>
              <a:rPr lang="en-US" sz="1200" baseline="0" dirty="0"/>
              <a:t> </a:t>
            </a:r>
            <a:r>
              <a:rPr lang="en-US" sz="1200" dirty="0"/>
              <a:t>We are pleased to welcome</a:t>
            </a:r>
            <a:r>
              <a:rPr lang="en-US" sz="1200" baseline="0" dirty="0"/>
              <a:t> you aboard as a Concurrent Enrollment instructor! </a:t>
            </a:r>
          </a:p>
          <a:p>
            <a:r>
              <a:rPr lang="en-US" sz="1200" baseline="0" dirty="0"/>
              <a:t>This presentation will provide you with a brief overview of everything you’ll need to know as a new RRCC instructor.</a:t>
            </a:r>
            <a:endParaRPr lang="en-US" sz="1200" dirty="0"/>
          </a:p>
          <a:p>
            <a:endParaRPr lang="en-US" dirty="0"/>
          </a:p>
        </p:txBody>
      </p:sp>
      <p:sp>
        <p:nvSpPr>
          <p:cNvPr id="4" name="Slide Number Placeholder 3"/>
          <p:cNvSpPr>
            <a:spLocks noGrp="1"/>
          </p:cNvSpPr>
          <p:nvPr>
            <p:ph type="sldNum" sz="quarter" idx="5"/>
          </p:nvPr>
        </p:nvSpPr>
        <p:spPr/>
        <p:txBody>
          <a:bodyPr/>
          <a:lstStyle/>
          <a:p>
            <a:fld id="{D21B6330-BBDE-43D4-BB47-8CB8AFF79D81}" type="slidenum">
              <a:rPr lang="en-US" smtClean="0"/>
              <a:t>2</a:t>
            </a:fld>
            <a:endParaRPr lang="en-US" dirty="0"/>
          </a:p>
        </p:txBody>
      </p:sp>
    </p:spTree>
    <p:extLst>
      <p:ext uri="{BB962C8B-B14F-4D97-AF65-F5344CB8AC3E}">
        <p14:creationId xmlns:p14="http://schemas.microsoft.com/office/powerpoint/2010/main" val="4146701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Concurrent Enrollment students must adhere</a:t>
            </a:r>
            <a:r>
              <a:rPr lang="en-US" sz="1200" baseline="0" dirty="0"/>
              <a:t> to the same enrollment and grading policies as traditional college students. </a:t>
            </a:r>
          </a:p>
          <a:p>
            <a:endParaRPr lang="en-US" sz="1200" baseline="0" dirty="0"/>
          </a:p>
          <a:p>
            <a:r>
              <a:rPr lang="en-US" sz="1200" b="1" baseline="0" dirty="0"/>
              <a:t>Course Drops: </a:t>
            </a:r>
          </a:p>
          <a:p>
            <a:r>
              <a:rPr lang="en-US" sz="1200" baseline="0" dirty="0"/>
              <a:t>Students will have the ability to drop classes before the drop deadline, which we will publish on the student’s paperwork. However, please note that the drop deadline is very close to the start of the semester. Our office will work closely with you to ensure your rosters are available to review for corrections before our “freeze date”. </a:t>
            </a:r>
          </a:p>
          <a:p>
            <a:endParaRPr lang="en-US" sz="1200" baseline="0" dirty="0"/>
          </a:p>
          <a:p>
            <a:r>
              <a:rPr lang="en-US" sz="1200" b="1" baseline="0" dirty="0"/>
              <a:t>Course Withdraw: </a:t>
            </a:r>
          </a:p>
          <a:p>
            <a:r>
              <a:rPr lang="en-US" sz="1200" baseline="0" dirty="0"/>
              <a:t>Students at risk of earning a D or F will have the option to withdraw before the withdraw deadline, which will be published on the student’s paperwork. We will also send a reminder to review your RRCC roster(s) and identify any students at risk of earning a grade below “C” before the withdraw deadline. Students will be required to submit a withdraw request to our office to process the withdraw.</a:t>
            </a:r>
          </a:p>
        </p:txBody>
      </p:sp>
      <p:sp>
        <p:nvSpPr>
          <p:cNvPr id="4" name="Slide Number Placeholder 3"/>
          <p:cNvSpPr>
            <a:spLocks noGrp="1"/>
          </p:cNvSpPr>
          <p:nvPr>
            <p:ph type="sldNum" sz="quarter" idx="5"/>
          </p:nvPr>
        </p:nvSpPr>
        <p:spPr/>
        <p:txBody>
          <a:bodyPr/>
          <a:lstStyle/>
          <a:p>
            <a:fld id="{D21B6330-BBDE-43D4-BB47-8CB8AFF79D81}" type="slidenum">
              <a:rPr lang="en-US" smtClean="0"/>
              <a:t>14</a:t>
            </a:fld>
            <a:endParaRPr lang="en-US" dirty="0"/>
          </a:p>
        </p:txBody>
      </p:sp>
    </p:spTree>
    <p:extLst>
      <p:ext uri="{BB962C8B-B14F-4D97-AF65-F5344CB8AC3E}">
        <p14:creationId xmlns:p14="http://schemas.microsoft.com/office/powerpoint/2010/main" val="122411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grading policies for students in unique situations may be encountered. Below,</a:t>
            </a:r>
            <a:r>
              <a:rPr lang="en-US" baseline="0" dirty="0"/>
              <a:t> you will find additional information on some of the unique grading issues: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Grade changes: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If grades were entered incorrectly due to student/instructor assignment submittal errors or if a student submits additional coursework </a:t>
            </a:r>
            <a:r>
              <a:rPr lang="en-US" b="1" baseline="0" dirty="0"/>
              <a:t>immediately</a:t>
            </a:r>
            <a:r>
              <a:rPr lang="en-US" baseline="0" dirty="0"/>
              <a:t> after grades were posted, you can request a grade change online through “The Rock” portal. Grade changes are reviewed by the college dean and forwarded to Student Records if approved.</a:t>
            </a:r>
            <a:endParaRPr lang="en-US" dirty="0"/>
          </a:p>
          <a:p>
            <a:endParaRPr lang="en-US" dirty="0"/>
          </a:p>
          <a:p>
            <a:r>
              <a:rPr lang="en-US" dirty="0"/>
              <a:t>If you have a student with an verifiable</a:t>
            </a:r>
            <a:r>
              <a:rPr lang="en-US" baseline="0" dirty="0"/>
              <a:t> </a:t>
            </a:r>
            <a:r>
              <a:rPr lang="en-US" dirty="0"/>
              <a:t>extenuating circumstance (illness, injury,</a:t>
            </a:r>
            <a:r>
              <a:rPr lang="en-US" baseline="0" dirty="0"/>
              <a:t> etc.)</a:t>
            </a:r>
            <a:r>
              <a:rPr lang="en-US" dirty="0"/>
              <a:t> that prevented the student from completing coursework</a:t>
            </a:r>
            <a:r>
              <a:rPr lang="en-US" baseline="0" dirty="0"/>
              <a:t> to pass the course successfully, the following options can be considered: </a:t>
            </a:r>
          </a:p>
          <a:p>
            <a:endParaRPr lang="en-US" dirty="0"/>
          </a:p>
          <a:p>
            <a:r>
              <a:rPr lang="en-US" b="1" dirty="0"/>
              <a:t>Incompletes Grades: </a:t>
            </a:r>
          </a:p>
          <a:p>
            <a:r>
              <a:rPr lang="en-US" dirty="0"/>
              <a:t>If a student is not able to complete the learning objectives</a:t>
            </a:r>
            <a:r>
              <a:rPr lang="en-US" baseline="0" dirty="0"/>
              <a:t> before the end of a course because of verifiable extenuating circumstances, the instructor may request a grade of Incomplete. The student must have completed 75% of the coursework with a C or higher. Before the end of the semester, the student and instructor will make arrangements to complete a Incomplete Grade Contract (found on “The Rock”).  If coursework is not completed by agreed-upon deadline, a final grade will be posted based on work completed.  </a:t>
            </a:r>
          </a:p>
          <a:p>
            <a:endParaRPr lang="en-US" dirty="0"/>
          </a:p>
          <a:p>
            <a:r>
              <a:rPr lang="en-US" b="1" dirty="0"/>
              <a:t>Administrative Withdraws:</a:t>
            </a:r>
          </a:p>
          <a:p>
            <a:r>
              <a:rPr lang="en-US" dirty="0"/>
              <a:t>For</a:t>
            </a:r>
            <a:r>
              <a:rPr lang="en-US" baseline="0" dirty="0"/>
              <a:t> students with a verifiable extenuating circumstance that cannot complete coursework, an Administrative Withdraw can be considered with dean approval.</a:t>
            </a:r>
          </a:p>
          <a:p>
            <a:endParaRPr lang="en-US" dirty="0"/>
          </a:p>
        </p:txBody>
      </p:sp>
      <p:sp>
        <p:nvSpPr>
          <p:cNvPr id="4" name="Slide Number Placeholder 3"/>
          <p:cNvSpPr>
            <a:spLocks noGrp="1"/>
          </p:cNvSpPr>
          <p:nvPr>
            <p:ph type="sldNum" sz="quarter" idx="5"/>
          </p:nvPr>
        </p:nvSpPr>
        <p:spPr/>
        <p:txBody>
          <a:bodyPr/>
          <a:lstStyle/>
          <a:p>
            <a:fld id="{D21B6330-BBDE-43D4-BB47-8CB8AFF79D81}" type="slidenum">
              <a:rPr lang="en-US" smtClean="0"/>
              <a:t>15</a:t>
            </a:fld>
            <a:endParaRPr lang="en-US" dirty="0"/>
          </a:p>
        </p:txBody>
      </p:sp>
    </p:spTree>
    <p:extLst>
      <p:ext uri="{BB962C8B-B14F-4D97-AF65-F5344CB8AC3E}">
        <p14:creationId xmlns:p14="http://schemas.microsoft.com/office/powerpoint/2010/main" val="3035281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grading policies for students in unique situations may be encountered. Below,</a:t>
            </a:r>
            <a:r>
              <a:rPr lang="en-US" baseline="0" dirty="0"/>
              <a:t> you will find additional information on some of the unique grading issues: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Grade changes: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If grades were entered incorrectly due to student/instructor assignment submittal errors or if a student submits additional coursework </a:t>
            </a:r>
            <a:r>
              <a:rPr lang="en-US" b="1" baseline="0" dirty="0"/>
              <a:t>immediately</a:t>
            </a:r>
            <a:r>
              <a:rPr lang="en-US" baseline="0" dirty="0"/>
              <a:t> after grades were posted, you can request a grade change online through “The Rock” portal. Grade changes are reviewed by the college dean and forwarded to Student Records if approved.</a:t>
            </a:r>
            <a:endParaRPr lang="en-US" dirty="0"/>
          </a:p>
          <a:p>
            <a:endParaRPr lang="en-US" dirty="0"/>
          </a:p>
          <a:p>
            <a:r>
              <a:rPr lang="en-US" dirty="0"/>
              <a:t>If you have a student with an verifiable</a:t>
            </a:r>
            <a:r>
              <a:rPr lang="en-US" baseline="0" dirty="0"/>
              <a:t> </a:t>
            </a:r>
            <a:r>
              <a:rPr lang="en-US" dirty="0"/>
              <a:t>extenuating circumstance (illness, injury,</a:t>
            </a:r>
            <a:r>
              <a:rPr lang="en-US" baseline="0" dirty="0"/>
              <a:t> etc.)</a:t>
            </a:r>
            <a:r>
              <a:rPr lang="en-US" dirty="0"/>
              <a:t> that prevented the student from completing coursework</a:t>
            </a:r>
            <a:r>
              <a:rPr lang="en-US" baseline="0" dirty="0"/>
              <a:t> to pass the course successfully, the following options can be considered: </a:t>
            </a:r>
          </a:p>
          <a:p>
            <a:endParaRPr lang="en-US" dirty="0"/>
          </a:p>
          <a:p>
            <a:r>
              <a:rPr lang="en-US" b="1" dirty="0"/>
              <a:t>Incompletes Grades: </a:t>
            </a:r>
          </a:p>
          <a:p>
            <a:r>
              <a:rPr lang="en-US" dirty="0"/>
              <a:t>If a student is not able to complete the learning objectives</a:t>
            </a:r>
            <a:r>
              <a:rPr lang="en-US" baseline="0" dirty="0"/>
              <a:t> before the end of a course because of verifiable extenuating circumstances, the instructor may request a grade of Incomplete. The student must have completed 75% of the coursework with a C or higher. Before the end of the semester, the student and instructor will make arrangements to complete a Incomplete Grade Contract (found on “The Rock”).  If coursework is not completed by agreed-upon deadline, a final grade will be posted based on work completed.  </a:t>
            </a:r>
          </a:p>
          <a:p>
            <a:endParaRPr lang="en-US" dirty="0"/>
          </a:p>
          <a:p>
            <a:r>
              <a:rPr lang="en-US" b="1" dirty="0"/>
              <a:t>Administrative Withdraws:</a:t>
            </a:r>
          </a:p>
          <a:p>
            <a:r>
              <a:rPr lang="en-US" dirty="0"/>
              <a:t>For</a:t>
            </a:r>
            <a:r>
              <a:rPr lang="en-US" baseline="0" dirty="0"/>
              <a:t> students with a verifiable extenuating circumstance that cannot complete coursework, an Administrative Withdraw can be considered with dean approval.</a:t>
            </a:r>
          </a:p>
          <a:p>
            <a:endParaRPr lang="en-US" dirty="0"/>
          </a:p>
        </p:txBody>
      </p:sp>
      <p:sp>
        <p:nvSpPr>
          <p:cNvPr id="4" name="Slide Number Placeholder 3"/>
          <p:cNvSpPr>
            <a:spLocks noGrp="1"/>
          </p:cNvSpPr>
          <p:nvPr>
            <p:ph type="sldNum" sz="quarter" idx="5"/>
          </p:nvPr>
        </p:nvSpPr>
        <p:spPr/>
        <p:txBody>
          <a:bodyPr/>
          <a:lstStyle/>
          <a:p>
            <a:fld id="{D21B6330-BBDE-43D4-BB47-8CB8AFF79D81}" type="slidenum">
              <a:rPr lang="en-US" smtClean="0"/>
              <a:t>16</a:t>
            </a:fld>
            <a:endParaRPr lang="en-US" dirty="0"/>
          </a:p>
        </p:txBody>
      </p:sp>
    </p:spTree>
    <p:extLst>
      <p:ext uri="{BB962C8B-B14F-4D97-AF65-F5344CB8AC3E}">
        <p14:creationId xmlns:p14="http://schemas.microsoft.com/office/powerpoint/2010/main" val="3450605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1B6330-BBDE-43D4-BB47-8CB8AFF79D81}" type="slidenum">
              <a:rPr lang="en-US" smtClean="0"/>
              <a:t>17</a:t>
            </a:fld>
            <a:endParaRPr lang="en-US" dirty="0"/>
          </a:p>
        </p:txBody>
      </p:sp>
    </p:spTree>
    <p:extLst>
      <p:ext uri="{BB962C8B-B14F-4D97-AF65-F5344CB8AC3E}">
        <p14:creationId xmlns:p14="http://schemas.microsoft.com/office/powerpoint/2010/main" val="1330372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1B6330-BBDE-43D4-BB47-8CB8AFF79D81}" type="slidenum">
              <a:rPr lang="en-US" smtClean="0"/>
              <a:t>18</a:t>
            </a:fld>
            <a:endParaRPr lang="en-US" dirty="0"/>
          </a:p>
        </p:txBody>
      </p:sp>
    </p:spTree>
    <p:extLst>
      <p:ext uri="{BB962C8B-B14F-4D97-AF65-F5344CB8AC3E}">
        <p14:creationId xmlns:p14="http://schemas.microsoft.com/office/powerpoint/2010/main" val="1486672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1B6330-BBDE-43D4-BB47-8CB8AFF79D81}" type="slidenum">
              <a:rPr lang="en-US" smtClean="0"/>
              <a:t>19</a:t>
            </a:fld>
            <a:endParaRPr lang="en-US" dirty="0"/>
          </a:p>
        </p:txBody>
      </p:sp>
    </p:spTree>
    <p:extLst>
      <p:ext uri="{BB962C8B-B14F-4D97-AF65-F5344CB8AC3E}">
        <p14:creationId xmlns:p14="http://schemas.microsoft.com/office/powerpoint/2010/main" val="3639275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1B6330-BBDE-43D4-BB47-8CB8AFF79D81}" type="slidenum">
              <a:rPr lang="en-US" smtClean="0"/>
              <a:t>20</a:t>
            </a:fld>
            <a:endParaRPr lang="en-US" dirty="0"/>
          </a:p>
        </p:txBody>
      </p:sp>
    </p:spTree>
    <p:extLst>
      <p:ext uri="{BB962C8B-B14F-4D97-AF65-F5344CB8AC3E}">
        <p14:creationId xmlns:p14="http://schemas.microsoft.com/office/powerpoint/2010/main" val="3895133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1B6330-BBDE-43D4-BB47-8CB8AFF79D81}" type="slidenum">
              <a:rPr lang="en-US" smtClean="0"/>
              <a:t>21</a:t>
            </a:fld>
            <a:endParaRPr lang="en-US" dirty="0"/>
          </a:p>
        </p:txBody>
      </p:sp>
    </p:spTree>
    <p:extLst>
      <p:ext uri="{BB962C8B-B14F-4D97-AF65-F5344CB8AC3E}">
        <p14:creationId xmlns:p14="http://schemas.microsoft.com/office/powerpoint/2010/main" val="3189496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1B6330-BBDE-43D4-BB47-8CB8AFF79D81}" type="slidenum">
              <a:rPr lang="en-US" smtClean="0"/>
              <a:t>22</a:t>
            </a:fld>
            <a:endParaRPr lang="en-US" dirty="0"/>
          </a:p>
        </p:txBody>
      </p:sp>
    </p:spTree>
    <p:extLst>
      <p:ext uri="{BB962C8B-B14F-4D97-AF65-F5344CB8AC3E}">
        <p14:creationId xmlns:p14="http://schemas.microsoft.com/office/powerpoint/2010/main" val="23642382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1B6330-BBDE-43D4-BB47-8CB8AFF79D81}" type="slidenum">
              <a:rPr lang="en-US" smtClean="0"/>
              <a:t>23</a:t>
            </a:fld>
            <a:endParaRPr lang="en-US" dirty="0"/>
          </a:p>
        </p:txBody>
      </p:sp>
    </p:spTree>
    <p:extLst>
      <p:ext uri="{BB962C8B-B14F-4D97-AF65-F5344CB8AC3E}">
        <p14:creationId xmlns:p14="http://schemas.microsoft.com/office/powerpoint/2010/main" val="2225784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dirty="0"/>
              <a:t>In 2009, House Bill 1319 was passed</a:t>
            </a:r>
            <a:r>
              <a:rPr lang="en-US" sz="1200" baseline="0" dirty="0"/>
              <a:t> and in 2012 all Colorado Community Colleges began to participate in the Concurrent Enrollment and ASCENT Program.</a:t>
            </a:r>
            <a:endParaRPr lang="en-US" sz="1200" dirty="0"/>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r>
              <a:rPr lang="en-US" sz="1200" dirty="0"/>
              <a:t>Concurrent Enrollment Program offers dual credit to high school students in</a:t>
            </a:r>
            <a:r>
              <a:rPr lang="en-US" sz="1200" baseline="0" dirty="0"/>
              <a:t> grades 9-12</a:t>
            </a:r>
            <a:endParaRPr lang="en-US" sz="1200" dirty="0"/>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r>
              <a:rPr lang="en-US" sz="1200" dirty="0"/>
              <a:t>Through</a:t>
            </a:r>
            <a:r>
              <a:rPr lang="en-US" sz="1200" baseline="0" dirty="0"/>
              <a:t> state funding, school d</a:t>
            </a:r>
            <a:r>
              <a:rPr lang="en-US" sz="1200" dirty="0"/>
              <a:t>istrict pay the college tuition for the college credits earned through Concurrent Enrollment. </a:t>
            </a:r>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r>
              <a:rPr lang="en-US" sz="1200" dirty="0"/>
              <a:t>Academic and CTE courses can be offered through Concurrent Enrollment</a:t>
            </a:r>
            <a:r>
              <a:rPr lang="en-US" sz="1200" baseline="0" dirty="0"/>
              <a:t> if the courses fit into the student’s ICAP plan. </a:t>
            </a:r>
            <a:endParaRPr lang="en-US" sz="1200" dirty="0"/>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r>
              <a:rPr lang="en-US" sz="1200" dirty="0"/>
              <a:t>The intent of the Concurrent Enrollment program is to broaden access to higher education opportunities, increase coordination between secondary and postsecondary and ultimately</a:t>
            </a:r>
            <a:r>
              <a:rPr lang="en-US" sz="1200" baseline="0" dirty="0"/>
              <a:t> benefit students.</a:t>
            </a:r>
            <a:r>
              <a:rPr lang="en-US" sz="1400" baseline="0" dirty="0"/>
              <a:t> </a:t>
            </a:r>
            <a:endParaRPr lang="en-US" sz="1400" dirty="0"/>
          </a:p>
          <a:p>
            <a:endParaRPr lang="en-US" dirty="0"/>
          </a:p>
        </p:txBody>
      </p:sp>
      <p:sp>
        <p:nvSpPr>
          <p:cNvPr id="4" name="Slide Number Placeholder 3"/>
          <p:cNvSpPr>
            <a:spLocks noGrp="1"/>
          </p:cNvSpPr>
          <p:nvPr>
            <p:ph type="sldNum" sz="quarter" idx="5"/>
          </p:nvPr>
        </p:nvSpPr>
        <p:spPr/>
        <p:txBody>
          <a:bodyPr/>
          <a:lstStyle/>
          <a:p>
            <a:fld id="{D21B6330-BBDE-43D4-BB47-8CB8AFF79D81}" type="slidenum">
              <a:rPr lang="en-US" smtClean="0"/>
              <a:t>3</a:t>
            </a:fld>
            <a:endParaRPr lang="en-US" dirty="0"/>
          </a:p>
        </p:txBody>
      </p:sp>
    </p:spTree>
    <p:extLst>
      <p:ext uri="{BB962C8B-B14F-4D97-AF65-F5344CB8AC3E}">
        <p14:creationId xmlns:p14="http://schemas.microsoft.com/office/powerpoint/2010/main" val="17862443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1B6330-BBDE-43D4-BB47-8CB8AFF79D81}" type="slidenum">
              <a:rPr lang="en-US" smtClean="0"/>
              <a:t>24</a:t>
            </a:fld>
            <a:endParaRPr lang="en-US" dirty="0"/>
          </a:p>
        </p:txBody>
      </p:sp>
    </p:spTree>
    <p:extLst>
      <p:ext uri="{BB962C8B-B14F-4D97-AF65-F5344CB8AC3E}">
        <p14:creationId xmlns:p14="http://schemas.microsoft.com/office/powerpoint/2010/main" val="2284486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Once qualifications are</a:t>
            </a:r>
            <a:r>
              <a:rPr lang="en-US" baseline="0" dirty="0"/>
              <a:t> met and approval is granted, you are considered a RRCC instructor!</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high school curriculum is mapped to meet RRCC/Colorado Community College System</a:t>
            </a:r>
            <a:r>
              <a:rPr lang="en-US" baseline="0" dirty="0"/>
              <a:t> (CCCS)</a:t>
            </a:r>
            <a:r>
              <a:rPr lang="en-US" dirty="0"/>
              <a:t> course competencies.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Semester classes register each semester</a:t>
            </a:r>
            <a:r>
              <a:rPr lang="en-US" baseline="0" dirty="0"/>
              <a:t> (fall in August and/or spring in January). </a:t>
            </a:r>
            <a:r>
              <a:rPr lang="en-US" dirty="0"/>
              <a:t>Yearlong classes register just in spring (January).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Concurrent Enrollment courses are not like AP. Attendance,</a:t>
            </a:r>
            <a:r>
              <a:rPr lang="en-US" baseline="0" dirty="0"/>
              <a:t> assignments, exams, participation all count towards the final grade and are recorded on the Red Rocks college transcript automatically. They are listed on the transcript as a traditional college course.</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Just as with our traditional college courses, class observations by the RRCC Department chair and Student Evaluations (SOI) will be performed close to the end of each semester in order to comply with Higher Learning Commission standards.</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Desire2Learn (D2L) is RRCC’s online course component and our version of Schoology. You can use D2L shells to post your course content. RRCC requires that you post your accessible syllabus to D2L. Students can access D2L by logging into “The Rock” portal.</a:t>
            </a:r>
          </a:p>
          <a:p>
            <a:endParaRPr lang="en-US" dirty="0"/>
          </a:p>
        </p:txBody>
      </p:sp>
      <p:sp>
        <p:nvSpPr>
          <p:cNvPr id="4" name="Slide Number Placeholder 3"/>
          <p:cNvSpPr>
            <a:spLocks noGrp="1"/>
          </p:cNvSpPr>
          <p:nvPr>
            <p:ph type="sldNum" sz="quarter" idx="5"/>
          </p:nvPr>
        </p:nvSpPr>
        <p:spPr/>
        <p:txBody>
          <a:bodyPr/>
          <a:lstStyle/>
          <a:p>
            <a:fld id="{D21B6330-BBDE-43D4-BB47-8CB8AFF79D81}" type="slidenum">
              <a:rPr lang="en-US" smtClean="0"/>
              <a:t>4</a:t>
            </a:fld>
            <a:endParaRPr lang="en-US" dirty="0"/>
          </a:p>
        </p:txBody>
      </p:sp>
    </p:spTree>
    <p:extLst>
      <p:ext uri="{BB962C8B-B14F-4D97-AF65-F5344CB8AC3E}">
        <p14:creationId xmlns:p14="http://schemas.microsoft.com/office/powerpoint/2010/main" val="3612116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http://www.slcc.edu/concurrentenrollment/instructors/index.html</a:t>
            </a:r>
          </a:p>
        </p:txBody>
      </p:sp>
      <p:sp>
        <p:nvSpPr>
          <p:cNvPr id="4" name="Slide Number Placeholder 3"/>
          <p:cNvSpPr>
            <a:spLocks noGrp="1"/>
          </p:cNvSpPr>
          <p:nvPr>
            <p:ph type="sldNum" sz="quarter" idx="5"/>
          </p:nvPr>
        </p:nvSpPr>
        <p:spPr/>
        <p:txBody>
          <a:bodyPr/>
          <a:lstStyle/>
          <a:p>
            <a:fld id="{D21B6330-BBDE-43D4-BB47-8CB8AFF79D81}" type="slidenum">
              <a:rPr lang="en-US" smtClean="0"/>
              <a:t>5</a:t>
            </a:fld>
            <a:endParaRPr lang="en-US" dirty="0"/>
          </a:p>
        </p:txBody>
      </p:sp>
    </p:spTree>
    <p:extLst>
      <p:ext uri="{BB962C8B-B14F-4D97-AF65-F5344CB8AC3E}">
        <p14:creationId xmlns:p14="http://schemas.microsoft.com/office/powerpoint/2010/main" val="1840286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RRCC</a:t>
            </a:r>
            <a:r>
              <a:rPr lang="en-US" baseline="0" dirty="0"/>
              <a:t>’s “The Rock” Portal is utilized by students and faculty. It is similar to Parent Portal.</a:t>
            </a:r>
          </a:p>
          <a:p>
            <a:endParaRPr lang="en-US" baseline="0" dirty="0"/>
          </a:p>
          <a:p>
            <a:r>
              <a:rPr lang="en-US" baseline="0" dirty="0"/>
              <a:t>Many faculty tasks take place through “The Rock”, such as reviewing rosters, posting final grades and accessing Desire2Learn. On the Faculty Tab, you will find Concurrent Enrollment resources and materials</a:t>
            </a:r>
          </a:p>
          <a:p>
            <a:r>
              <a:rPr lang="en-US" baseline="0" dirty="0"/>
              <a:t> </a:t>
            </a:r>
          </a:p>
          <a:p>
            <a:r>
              <a:rPr lang="en-US" baseline="0" dirty="0"/>
              <a:t>On this slide, you will see a screenshot of “The Rock” Dashboard. The Dashboard is a quick way to locate the tasks you will use most. </a:t>
            </a:r>
          </a:p>
          <a:p>
            <a:endParaRPr lang="en-US" baseline="0" dirty="0"/>
          </a:p>
          <a:p>
            <a:r>
              <a:rPr lang="en-US" baseline="0" dirty="0"/>
              <a:t>You can also find the same tasks and additional features on the “Faculty or Instructor Tab”.</a:t>
            </a:r>
          </a:p>
          <a:p>
            <a:endParaRPr lang="en-US" dirty="0"/>
          </a:p>
        </p:txBody>
      </p:sp>
      <p:sp>
        <p:nvSpPr>
          <p:cNvPr id="4" name="Slide Number Placeholder 3"/>
          <p:cNvSpPr>
            <a:spLocks noGrp="1"/>
          </p:cNvSpPr>
          <p:nvPr>
            <p:ph type="sldNum" sz="quarter" idx="5"/>
          </p:nvPr>
        </p:nvSpPr>
        <p:spPr/>
        <p:txBody>
          <a:bodyPr/>
          <a:lstStyle/>
          <a:p>
            <a:fld id="{D21B6330-BBDE-43D4-BB47-8CB8AFF79D81}" type="slidenum">
              <a:rPr lang="en-US" smtClean="0"/>
              <a:t>8</a:t>
            </a:fld>
            <a:endParaRPr lang="en-US" dirty="0"/>
          </a:p>
        </p:txBody>
      </p:sp>
    </p:spTree>
    <p:extLst>
      <p:ext uri="{BB962C8B-B14F-4D97-AF65-F5344CB8AC3E}">
        <p14:creationId xmlns:p14="http://schemas.microsoft.com/office/powerpoint/2010/main" val="1441712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To log into The Rock, you will need your RRCC S# (we can provide you with this number) and your password.</a:t>
            </a:r>
          </a:p>
          <a:p>
            <a:endParaRPr lang="en-US" baseline="0" dirty="0"/>
          </a:p>
          <a:p>
            <a:r>
              <a:rPr lang="en-US" baseline="0" dirty="0"/>
              <a:t>The first time you log in, your default password will be your birthdate in a six digit format. You will then be prompted to set up a security question/answer and to change your password. The you will be provided with password requirements (length and required characters in password). </a:t>
            </a:r>
          </a:p>
          <a:p>
            <a:endParaRPr lang="en-US" baseline="0" dirty="0"/>
          </a:p>
          <a:p>
            <a:r>
              <a:rPr lang="en-US" baseline="0" dirty="0"/>
              <a:t>If you have log-in issues, you can utilize the “forgot Password feature on the log-in screen. You can also call the  24/7 IT help desk. </a:t>
            </a:r>
          </a:p>
          <a:p>
            <a:endParaRPr lang="en-US" baseline="0" dirty="0"/>
          </a:p>
          <a:p>
            <a:r>
              <a:rPr lang="en-US" baseline="0" dirty="0"/>
              <a:t>It’s always a good idea to log-in early and work out any bugs. </a:t>
            </a:r>
          </a:p>
          <a:p>
            <a:endParaRPr lang="en-US" baseline="0" dirty="0"/>
          </a:p>
          <a:p>
            <a:r>
              <a:rPr lang="en-US" baseline="0" dirty="0"/>
              <a:t>Please keep in mind that after several months of inactivity, it’s possible your log-in can expire. </a:t>
            </a:r>
            <a:endParaRPr lang="en-US" dirty="0"/>
          </a:p>
          <a:p>
            <a:endParaRPr lang="en-US" dirty="0"/>
          </a:p>
        </p:txBody>
      </p:sp>
      <p:sp>
        <p:nvSpPr>
          <p:cNvPr id="4" name="Slide Number Placeholder 3"/>
          <p:cNvSpPr>
            <a:spLocks noGrp="1"/>
          </p:cNvSpPr>
          <p:nvPr>
            <p:ph type="sldNum" sz="quarter" idx="5"/>
          </p:nvPr>
        </p:nvSpPr>
        <p:spPr/>
        <p:txBody>
          <a:bodyPr/>
          <a:lstStyle/>
          <a:p>
            <a:fld id="{D21B6330-BBDE-43D4-BB47-8CB8AFF79D81}" type="slidenum">
              <a:rPr lang="en-US" smtClean="0"/>
              <a:t>9</a:t>
            </a:fld>
            <a:endParaRPr lang="en-US" dirty="0"/>
          </a:p>
        </p:txBody>
      </p:sp>
    </p:spTree>
    <p:extLst>
      <p:ext uri="{BB962C8B-B14F-4D97-AF65-F5344CB8AC3E}">
        <p14:creationId xmlns:p14="http://schemas.microsoft.com/office/powerpoint/2010/main" val="2384852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Roster reviews are essential to ensuring your RRCC roster is accurate</a:t>
            </a:r>
            <a:r>
              <a:rPr lang="en-US" sz="1200" baseline="0" dirty="0"/>
              <a:t> throughout the semester and during grade posting at the end of the semester.</a:t>
            </a:r>
          </a:p>
          <a:p>
            <a:endParaRPr lang="en-US" sz="1200" dirty="0"/>
          </a:p>
          <a:p>
            <a:r>
              <a:rPr lang="en-US" sz="1200" dirty="0"/>
              <a:t>Roster reviews should be performed after registration</a:t>
            </a:r>
            <a:r>
              <a:rPr lang="en-US" sz="1200" baseline="0" dirty="0"/>
              <a:t> is finalized </a:t>
            </a:r>
            <a:r>
              <a:rPr lang="en-US" sz="1200" u="sng" baseline="0" dirty="0"/>
              <a:t>while there is still time to make corrections</a:t>
            </a:r>
            <a:r>
              <a:rPr lang="en-US" sz="1200" baseline="0" dirty="0"/>
              <a:t>.</a:t>
            </a:r>
          </a:p>
          <a:p>
            <a:endParaRPr lang="en-US" sz="1200" baseline="0" dirty="0"/>
          </a:p>
          <a:p>
            <a:r>
              <a:rPr lang="en-US" sz="1200" baseline="0" dirty="0"/>
              <a:t>The main purpose is to identify any students who should not be on the roster either because the student is no longer sitting in your class (changed schedule or moved away) or was registered in error by RRCC staff. If you identify students on your roster that should not be there, please notify our office immediately.</a:t>
            </a:r>
          </a:p>
          <a:p>
            <a:endParaRPr lang="en-US" sz="1200" baseline="0" dirty="0"/>
          </a:p>
          <a:p>
            <a:r>
              <a:rPr lang="en-US" sz="1200" baseline="0" dirty="0"/>
              <a:t>Comparing your RRCC roster to your high school roster is also encouraged. This will allow you to document which students did not complete the enrollment process to register and participate in Concurrent Enrollment. This information is helpful if students/parents ask about the college credit in the future.</a:t>
            </a:r>
          </a:p>
          <a:p>
            <a:endParaRPr lang="en-US" sz="1200" baseline="0" dirty="0"/>
          </a:p>
          <a:p>
            <a:r>
              <a:rPr lang="en-US" sz="1200" baseline="0" dirty="0"/>
              <a:t>A second roster review will take place before the college withdraw deadline. During this roster review, we ask that you identify any students who may be at risk of earning a grade below C. Students can be offered the option to withdraw from the course and earn a grade of “W” which will not impact the college GPA.</a:t>
            </a:r>
          </a:p>
          <a:p>
            <a:endParaRPr lang="en-US" sz="1200" baseline="0" dirty="0"/>
          </a:p>
          <a:p>
            <a:r>
              <a:rPr lang="en-US" sz="1200" baseline="0" dirty="0"/>
              <a:t>PLEASE NOTE: We cannot remove students (drop) from your roster or make corrections at the end of the semester when you are posting grades. Corrections can only be made during the initial roster review at the beginning of the semester.</a:t>
            </a:r>
          </a:p>
          <a:p>
            <a:endParaRPr lang="en-US" dirty="0"/>
          </a:p>
        </p:txBody>
      </p:sp>
      <p:sp>
        <p:nvSpPr>
          <p:cNvPr id="4" name="Slide Number Placeholder 3"/>
          <p:cNvSpPr>
            <a:spLocks noGrp="1"/>
          </p:cNvSpPr>
          <p:nvPr>
            <p:ph type="sldNum" sz="quarter" idx="5"/>
          </p:nvPr>
        </p:nvSpPr>
        <p:spPr/>
        <p:txBody>
          <a:bodyPr/>
          <a:lstStyle/>
          <a:p>
            <a:fld id="{D21B6330-BBDE-43D4-BB47-8CB8AFF79D81}" type="slidenum">
              <a:rPr lang="en-US" smtClean="0"/>
              <a:t>11</a:t>
            </a:fld>
            <a:endParaRPr lang="en-US" dirty="0"/>
          </a:p>
        </p:txBody>
      </p:sp>
    </p:spTree>
    <p:extLst>
      <p:ext uri="{BB962C8B-B14F-4D97-AF65-F5344CB8AC3E}">
        <p14:creationId xmlns:p14="http://schemas.microsoft.com/office/powerpoint/2010/main" val="1379067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Roster reviews are essential to ensuring your RRCC roster is accurate</a:t>
            </a:r>
            <a:r>
              <a:rPr lang="en-US" sz="1200" baseline="0" dirty="0"/>
              <a:t> throughout the semester and during grade posting at the end of the semester.</a:t>
            </a:r>
          </a:p>
          <a:p>
            <a:endParaRPr lang="en-US" sz="1200" dirty="0"/>
          </a:p>
          <a:p>
            <a:r>
              <a:rPr lang="en-US" sz="1200" dirty="0"/>
              <a:t>Roster reviews should be performed after registration</a:t>
            </a:r>
            <a:r>
              <a:rPr lang="en-US" sz="1200" baseline="0" dirty="0"/>
              <a:t> is finalized </a:t>
            </a:r>
            <a:r>
              <a:rPr lang="en-US" sz="1200" u="sng" baseline="0" dirty="0"/>
              <a:t>while there is still time to make corrections</a:t>
            </a:r>
            <a:r>
              <a:rPr lang="en-US" sz="1200" baseline="0" dirty="0"/>
              <a:t>.</a:t>
            </a:r>
          </a:p>
          <a:p>
            <a:endParaRPr lang="en-US" sz="1200" baseline="0" dirty="0"/>
          </a:p>
          <a:p>
            <a:r>
              <a:rPr lang="en-US" sz="1200" baseline="0" dirty="0"/>
              <a:t>The main purpose is to identify any students who should not be on the roster either because the student is no longer sitting in your class (changed schedule or moved away) or was registered in error by RRCC staff. If you identify students on your roster that should not be there, please notify our office immediately.</a:t>
            </a:r>
          </a:p>
          <a:p>
            <a:endParaRPr lang="en-US" sz="1200" baseline="0" dirty="0"/>
          </a:p>
          <a:p>
            <a:r>
              <a:rPr lang="en-US" sz="1200" baseline="0" dirty="0"/>
              <a:t>Comparing your RRCC roster to your high school roster is also encouraged. This will allow you to document which students did not complete the enrollment process to register and participate in Concurrent Enrollment. This information is helpful if students/parents ask about the college credit in the future.</a:t>
            </a:r>
          </a:p>
          <a:p>
            <a:endParaRPr lang="en-US" sz="1200" baseline="0" dirty="0"/>
          </a:p>
          <a:p>
            <a:r>
              <a:rPr lang="en-US" sz="1200" baseline="0" dirty="0"/>
              <a:t>A second roster review will take place before the college withdraw deadline. During this roster review, we ask that you identify any students who may be at risk of earning a grade below C. Students can be offered the option to withdraw from the course and earn a grade of “W” which will not impact the college GPA.</a:t>
            </a:r>
          </a:p>
          <a:p>
            <a:endParaRPr lang="en-US" sz="1200" baseline="0" dirty="0"/>
          </a:p>
          <a:p>
            <a:r>
              <a:rPr lang="en-US" sz="1200" baseline="0" dirty="0"/>
              <a:t>PLEASE NOTE: We cannot remove students (drop) from your roster or make corrections at the end of the semester when you are posting grades. Corrections can only be made during the initial roster review at the beginning of the semester.</a:t>
            </a:r>
          </a:p>
          <a:p>
            <a:endParaRPr lang="en-US" dirty="0"/>
          </a:p>
        </p:txBody>
      </p:sp>
      <p:sp>
        <p:nvSpPr>
          <p:cNvPr id="4" name="Slide Number Placeholder 3"/>
          <p:cNvSpPr>
            <a:spLocks noGrp="1"/>
          </p:cNvSpPr>
          <p:nvPr>
            <p:ph type="sldNum" sz="quarter" idx="5"/>
          </p:nvPr>
        </p:nvSpPr>
        <p:spPr/>
        <p:txBody>
          <a:bodyPr/>
          <a:lstStyle/>
          <a:p>
            <a:fld id="{D21B6330-BBDE-43D4-BB47-8CB8AFF79D81}" type="slidenum">
              <a:rPr lang="en-US" smtClean="0"/>
              <a:t>12</a:t>
            </a:fld>
            <a:endParaRPr lang="en-US" dirty="0"/>
          </a:p>
        </p:txBody>
      </p:sp>
    </p:spTree>
    <p:extLst>
      <p:ext uri="{BB962C8B-B14F-4D97-AF65-F5344CB8AC3E}">
        <p14:creationId xmlns:p14="http://schemas.microsoft.com/office/powerpoint/2010/main" val="2485489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end of the semester, you will log into “The Rock” student portal to post RRCC grades for</a:t>
            </a:r>
            <a:r>
              <a:rPr lang="en-US" baseline="0" dirty="0"/>
              <a:t> your Concurrent Enrollment students. Our office will send you grade posting reminders and provide detailed instructions on how to post grades online at the end of each semester.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With roster reviews done earlier in the semester, you should not have any students on your roster that need to be removed. However if you have a unique situation where a student moved away mid-semester but was not reported to our office, please contact us so we can determine how to resolve the issue, such as by posting a Administrate Withdraw (AW) grade due to an institution error. Later in this presentation, we will discuss unique grading situations. </a:t>
            </a:r>
            <a:endParaRPr lang="en-US" dirty="0"/>
          </a:p>
          <a:p>
            <a:endParaRPr lang="en-US" baseline="0" dirty="0"/>
          </a:p>
          <a:p>
            <a:r>
              <a:rPr lang="en-US" b="1" baseline="0" dirty="0"/>
              <a:t>Grade Posting Deadlines: </a:t>
            </a:r>
          </a:p>
          <a:p>
            <a:r>
              <a:rPr lang="en-US" baseline="0" dirty="0"/>
              <a:t>The college is aware that the high school calendar is slightly different from the RRCC academic calendar. Therefore, we ask that you just ensure grades are posted before you leave for the semester as part of your “check-out” process.</a:t>
            </a:r>
          </a:p>
          <a:p>
            <a:endParaRPr lang="en-US" dirty="0"/>
          </a:p>
        </p:txBody>
      </p:sp>
      <p:sp>
        <p:nvSpPr>
          <p:cNvPr id="4" name="Slide Number Placeholder 3"/>
          <p:cNvSpPr>
            <a:spLocks noGrp="1"/>
          </p:cNvSpPr>
          <p:nvPr>
            <p:ph type="sldNum" sz="quarter" idx="5"/>
          </p:nvPr>
        </p:nvSpPr>
        <p:spPr/>
        <p:txBody>
          <a:bodyPr/>
          <a:lstStyle/>
          <a:p>
            <a:fld id="{D21B6330-BBDE-43D4-BB47-8CB8AFF79D81}" type="slidenum">
              <a:rPr lang="en-US" smtClean="0"/>
              <a:t>13</a:t>
            </a:fld>
            <a:endParaRPr lang="en-US" dirty="0"/>
          </a:p>
        </p:txBody>
      </p:sp>
    </p:spTree>
    <p:extLst>
      <p:ext uri="{BB962C8B-B14F-4D97-AF65-F5344CB8AC3E}">
        <p14:creationId xmlns:p14="http://schemas.microsoft.com/office/powerpoint/2010/main" val="1732258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5311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67"/>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43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6183"/>
          </a:xfrm>
          <a:prstGeom prst="rect">
            <a:avLst/>
          </a:prstGeom>
        </p:spPr>
        <p:txBody>
          <a:bodyPr/>
          <a:lstStyle>
            <a:lvl1pPr>
              <a:defRPr/>
            </a:lvl1pPr>
          </a:lstStyle>
          <a:p>
            <a:pPr>
              <a:defRPr/>
            </a:pPr>
            <a:fld id="{6617166D-8B4F-B54B-8B50-96DE9E09774B}" type="datetimeFigureOut">
              <a:rPr lang="en-US"/>
              <a:pPr>
                <a:defRPr/>
              </a:pPr>
              <a:t>1/28/25</a:t>
            </a:fld>
            <a:endParaRPr lang="en-US" dirty="0"/>
          </a:p>
        </p:txBody>
      </p:sp>
      <p:sp>
        <p:nvSpPr>
          <p:cNvPr id="5" name="Footer Placeholder 4"/>
          <p:cNvSpPr>
            <a:spLocks noGrp="1"/>
          </p:cNvSpPr>
          <p:nvPr>
            <p:ph type="ftr" sz="quarter" idx="11"/>
          </p:nvPr>
        </p:nvSpPr>
        <p:spPr>
          <a:xfrm>
            <a:off x="4165600" y="6356351"/>
            <a:ext cx="3860800" cy="366183"/>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8737600" y="6356351"/>
            <a:ext cx="2844800" cy="366183"/>
          </a:xfrm>
          <a:prstGeom prst="rect">
            <a:avLst/>
          </a:prstGeom>
        </p:spPr>
        <p:txBody>
          <a:bodyPr/>
          <a:lstStyle>
            <a:lvl1pPr>
              <a:defRPr/>
            </a:lvl1pPr>
          </a:lstStyle>
          <a:p>
            <a:pPr>
              <a:defRPr/>
            </a:pPr>
            <a:fld id="{DDA65728-F012-4E42-8D37-9132EF238FD4}" type="slidenum">
              <a:rPr lang="en-US"/>
              <a:pPr>
                <a:defRPr/>
              </a:pPr>
              <a:t>‹#›</a:t>
            </a:fld>
            <a:endParaRPr lang="en-US" dirty="0"/>
          </a:p>
        </p:txBody>
      </p:sp>
    </p:spTree>
    <p:extLst>
      <p:ext uri="{BB962C8B-B14F-4D97-AF65-F5344CB8AC3E}">
        <p14:creationId xmlns:p14="http://schemas.microsoft.com/office/powerpoint/2010/main" val="1712382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6183"/>
          </a:xfrm>
          <a:prstGeom prst="rect">
            <a:avLst/>
          </a:prstGeom>
        </p:spPr>
        <p:txBody>
          <a:bodyPr/>
          <a:lstStyle>
            <a:lvl1pPr>
              <a:defRPr/>
            </a:lvl1pPr>
          </a:lstStyle>
          <a:p>
            <a:pPr>
              <a:defRPr/>
            </a:pPr>
            <a:fld id="{37D64D76-2647-D64D-807B-939E31990314}" type="datetimeFigureOut">
              <a:rPr lang="en-US"/>
              <a:pPr>
                <a:defRPr/>
              </a:pPr>
              <a:t>1/28/25</a:t>
            </a:fld>
            <a:endParaRPr lang="en-US" dirty="0"/>
          </a:p>
        </p:txBody>
      </p:sp>
      <p:sp>
        <p:nvSpPr>
          <p:cNvPr id="5" name="Footer Placeholder 4"/>
          <p:cNvSpPr>
            <a:spLocks noGrp="1"/>
          </p:cNvSpPr>
          <p:nvPr>
            <p:ph type="ftr" sz="quarter" idx="11"/>
          </p:nvPr>
        </p:nvSpPr>
        <p:spPr>
          <a:xfrm>
            <a:off x="4165600" y="6356351"/>
            <a:ext cx="3860800" cy="366183"/>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8737600" y="6356351"/>
            <a:ext cx="2844800" cy="366183"/>
          </a:xfrm>
          <a:prstGeom prst="rect">
            <a:avLst/>
          </a:prstGeom>
        </p:spPr>
        <p:txBody>
          <a:bodyPr/>
          <a:lstStyle>
            <a:lvl1pPr>
              <a:defRPr/>
            </a:lvl1pPr>
          </a:lstStyle>
          <a:p>
            <a:pPr>
              <a:defRPr/>
            </a:pPr>
            <a:fld id="{066FFF44-EDA4-3A4B-B31E-D3A7570CE8D0}" type="slidenum">
              <a:rPr lang="en-US"/>
              <a:pPr>
                <a:defRPr/>
              </a:pPr>
              <a:t>‹#›</a:t>
            </a:fld>
            <a:endParaRPr lang="en-US" dirty="0"/>
          </a:p>
        </p:txBody>
      </p:sp>
    </p:spTree>
    <p:extLst>
      <p:ext uri="{BB962C8B-B14F-4D97-AF65-F5344CB8AC3E}">
        <p14:creationId xmlns:p14="http://schemas.microsoft.com/office/powerpoint/2010/main" val="845090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67"/>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6183"/>
          </a:xfrm>
          <a:prstGeom prst="rect">
            <a:avLst/>
          </a:prstGeom>
        </p:spPr>
        <p:txBody>
          <a:bodyPr/>
          <a:lstStyle/>
          <a:p>
            <a:pPr>
              <a:defRPr/>
            </a:pPr>
            <a:fld id="{764E1215-FC11-DA44-8FD2-157EE605ACF7}" type="datetimeFigureOut">
              <a:rPr lang="en-US" smtClean="0"/>
              <a:pPr>
                <a:defRPr/>
              </a:pPr>
              <a:t>1/28/25</a:t>
            </a:fld>
            <a:endParaRPr lang="en-US" dirty="0"/>
          </a:p>
        </p:txBody>
      </p:sp>
      <p:sp>
        <p:nvSpPr>
          <p:cNvPr id="4" name="Footer Placeholder 3"/>
          <p:cNvSpPr>
            <a:spLocks noGrp="1"/>
          </p:cNvSpPr>
          <p:nvPr>
            <p:ph type="ftr" sz="quarter" idx="11"/>
          </p:nvPr>
        </p:nvSpPr>
        <p:spPr>
          <a:xfrm>
            <a:off x="4165600" y="6356351"/>
            <a:ext cx="3860800" cy="366183"/>
          </a:xfrm>
          <a:prstGeom prst="rect">
            <a:avLst/>
          </a:prstGeom>
        </p:spPr>
        <p:txBody>
          <a:bodyPr/>
          <a:lstStyle/>
          <a:p>
            <a:pPr>
              <a:defRPr/>
            </a:pPr>
            <a:endParaRPr lang="en-US" dirty="0"/>
          </a:p>
        </p:txBody>
      </p:sp>
      <p:sp>
        <p:nvSpPr>
          <p:cNvPr id="5" name="Slide Number Placeholder 4"/>
          <p:cNvSpPr>
            <a:spLocks noGrp="1"/>
          </p:cNvSpPr>
          <p:nvPr>
            <p:ph type="sldNum" sz="quarter" idx="12"/>
          </p:nvPr>
        </p:nvSpPr>
        <p:spPr>
          <a:xfrm>
            <a:off x="8737600" y="6356351"/>
            <a:ext cx="2844800" cy="366183"/>
          </a:xfrm>
          <a:prstGeom prst="rect">
            <a:avLst/>
          </a:prstGeom>
        </p:spPr>
        <p:txBody>
          <a:bodyPr/>
          <a:lstStyle/>
          <a:p>
            <a:pPr>
              <a:defRPr/>
            </a:pPr>
            <a:fld id="{4EF0D56A-87D0-5446-BA22-8007CE54F12A}" type="slidenum">
              <a:rPr lang="en-US" smtClean="0"/>
              <a:pPr>
                <a:defRPr/>
              </a:pPr>
              <a:t>‹#›</a:t>
            </a:fld>
            <a:endParaRPr lang="en-US" dirty="0"/>
          </a:p>
        </p:txBody>
      </p:sp>
    </p:spTree>
    <p:extLst>
      <p:ext uri="{BB962C8B-B14F-4D97-AF65-F5344CB8AC3E}">
        <p14:creationId xmlns:p14="http://schemas.microsoft.com/office/powerpoint/2010/main" val="1229182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67"/>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43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6183"/>
          </a:xfrm>
          <a:prstGeom prst="rect">
            <a:avLst/>
          </a:prstGeom>
        </p:spPr>
        <p:txBody>
          <a:bodyPr/>
          <a:lstStyle>
            <a:lvl1pPr>
              <a:defRPr/>
            </a:lvl1pPr>
          </a:lstStyle>
          <a:p>
            <a:pPr>
              <a:defRPr/>
            </a:pPr>
            <a:fld id="{20C8B4BD-69A7-9942-9E27-F17DFA1340D1}" type="datetimeFigureOut">
              <a:rPr lang="en-US"/>
              <a:pPr>
                <a:defRPr/>
              </a:pPr>
              <a:t>1/28/25</a:t>
            </a:fld>
            <a:endParaRPr lang="en-US" dirty="0"/>
          </a:p>
        </p:txBody>
      </p:sp>
      <p:sp>
        <p:nvSpPr>
          <p:cNvPr id="5" name="Footer Placeholder 4"/>
          <p:cNvSpPr>
            <a:spLocks noGrp="1"/>
          </p:cNvSpPr>
          <p:nvPr>
            <p:ph type="ftr" sz="quarter" idx="11"/>
          </p:nvPr>
        </p:nvSpPr>
        <p:spPr>
          <a:xfrm>
            <a:off x="4165600" y="6356351"/>
            <a:ext cx="3860800" cy="366183"/>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8737600" y="6356351"/>
            <a:ext cx="2844800" cy="366183"/>
          </a:xfrm>
          <a:prstGeom prst="rect">
            <a:avLst/>
          </a:prstGeom>
        </p:spPr>
        <p:txBody>
          <a:bodyPr/>
          <a:lstStyle>
            <a:lvl1pPr>
              <a:defRPr/>
            </a:lvl1pPr>
          </a:lstStyle>
          <a:p>
            <a:pPr>
              <a:defRPr/>
            </a:pPr>
            <a:fld id="{7F8CEC20-2476-D84F-8931-A5F49348AD20}" type="slidenum">
              <a:rPr lang="en-US"/>
              <a:pPr>
                <a:defRPr/>
              </a:pPr>
              <a:t>‹#›</a:t>
            </a:fld>
            <a:endParaRPr lang="en-US" dirty="0"/>
          </a:p>
        </p:txBody>
      </p:sp>
    </p:spTree>
    <p:extLst>
      <p:ext uri="{BB962C8B-B14F-4D97-AF65-F5344CB8AC3E}">
        <p14:creationId xmlns:p14="http://schemas.microsoft.com/office/powerpoint/2010/main" val="4322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09600" y="6356351"/>
            <a:ext cx="2844800" cy="366183"/>
          </a:xfrm>
          <a:prstGeom prst="rect">
            <a:avLst/>
          </a:prstGeom>
        </p:spPr>
        <p:txBody>
          <a:bodyPr/>
          <a:lstStyle>
            <a:lvl1pPr>
              <a:defRPr/>
            </a:lvl1pPr>
          </a:lstStyle>
          <a:p>
            <a:pPr>
              <a:defRPr/>
            </a:pPr>
            <a:fld id="{9338117D-C6D0-0E4F-9499-1FB39ECEAC47}" type="datetimeFigureOut">
              <a:rPr lang="en-US"/>
              <a:pPr>
                <a:defRPr/>
              </a:pPr>
              <a:t>1/28/25</a:t>
            </a:fld>
            <a:endParaRPr lang="en-US" dirty="0"/>
          </a:p>
        </p:txBody>
      </p:sp>
      <p:sp>
        <p:nvSpPr>
          <p:cNvPr id="5" name="Footer Placeholder 4"/>
          <p:cNvSpPr>
            <a:spLocks noGrp="1"/>
          </p:cNvSpPr>
          <p:nvPr>
            <p:ph type="ftr" sz="quarter" idx="11"/>
          </p:nvPr>
        </p:nvSpPr>
        <p:spPr>
          <a:xfrm>
            <a:off x="4165600" y="6356351"/>
            <a:ext cx="3860800" cy="366183"/>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8737600" y="6356351"/>
            <a:ext cx="2844800" cy="366183"/>
          </a:xfrm>
          <a:prstGeom prst="rect">
            <a:avLst/>
          </a:prstGeom>
        </p:spPr>
        <p:txBody>
          <a:bodyPr/>
          <a:lstStyle>
            <a:lvl1pPr>
              <a:defRPr/>
            </a:lvl1pPr>
          </a:lstStyle>
          <a:p>
            <a:pPr>
              <a:defRPr/>
            </a:pPr>
            <a:fld id="{0ED1B19C-FC6A-834E-B35C-89C95FEC1427}" type="slidenum">
              <a:rPr lang="en-US"/>
              <a:pPr>
                <a:defRPr/>
              </a:pPr>
              <a:t>‹#›</a:t>
            </a:fld>
            <a:endParaRPr lang="en-US" dirty="0"/>
          </a:p>
        </p:txBody>
      </p:sp>
    </p:spTree>
    <p:extLst>
      <p:ext uri="{BB962C8B-B14F-4D97-AF65-F5344CB8AC3E}">
        <p14:creationId xmlns:p14="http://schemas.microsoft.com/office/powerpoint/2010/main" val="3345269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67"/>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609600" y="6356351"/>
            <a:ext cx="2844800" cy="366183"/>
          </a:xfrm>
          <a:prstGeom prst="rect">
            <a:avLst/>
          </a:prstGeom>
        </p:spPr>
        <p:txBody>
          <a:bodyPr/>
          <a:lstStyle>
            <a:lvl1pPr>
              <a:defRPr/>
            </a:lvl1pPr>
          </a:lstStyle>
          <a:p>
            <a:pPr>
              <a:defRPr/>
            </a:pPr>
            <a:fld id="{B94EA45C-0A3D-F148-9FBD-58FCB163CEA9}" type="datetimeFigureOut">
              <a:rPr lang="en-US"/>
              <a:pPr>
                <a:defRPr/>
              </a:pPr>
              <a:t>1/28/25</a:t>
            </a:fld>
            <a:endParaRPr lang="en-US" dirty="0"/>
          </a:p>
        </p:txBody>
      </p:sp>
      <p:sp>
        <p:nvSpPr>
          <p:cNvPr id="6" name="Footer Placeholder 4"/>
          <p:cNvSpPr>
            <a:spLocks noGrp="1"/>
          </p:cNvSpPr>
          <p:nvPr>
            <p:ph type="ftr" sz="quarter" idx="11"/>
          </p:nvPr>
        </p:nvSpPr>
        <p:spPr>
          <a:xfrm>
            <a:off x="4165600" y="6356351"/>
            <a:ext cx="3860800" cy="366183"/>
          </a:xfrm>
          <a:prstGeom prst="rect">
            <a:avLst/>
          </a:prstGeom>
        </p:spPr>
        <p:txBody>
          <a:bodyPr/>
          <a:lstStyle>
            <a:lvl1pPr>
              <a:defRPr/>
            </a:lvl1pPr>
          </a:lstStyle>
          <a:p>
            <a:pPr>
              <a:defRPr/>
            </a:pPr>
            <a:endParaRPr lang="en-US" dirty="0"/>
          </a:p>
        </p:txBody>
      </p:sp>
      <p:sp>
        <p:nvSpPr>
          <p:cNvPr id="7" name="Slide Number Placeholder 5"/>
          <p:cNvSpPr>
            <a:spLocks noGrp="1"/>
          </p:cNvSpPr>
          <p:nvPr>
            <p:ph type="sldNum" sz="quarter" idx="12"/>
          </p:nvPr>
        </p:nvSpPr>
        <p:spPr>
          <a:xfrm>
            <a:off x="8737600" y="6356351"/>
            <a:ext cx="2844800" cy="366183"/>
          </a:xfrm>
          <a:prstGeom prst="rect">
            <a:avLst/>
          </a:prstGeom>
        </p:spPr>
        <p:txBody>
          <a:bodyPr/>
          <a:lstStyle>
            <a:lvl1pPr>
              <a:defRPr/>
            </a:lvl1pPr>
          </a:lstStyle>
          <a:p>
            <a:pPr>
              <a:defRPr/>
            </a:pPr>
            <a:fld id="{8A4AA8B2-4293-1647-86CF-07A001085BA4}" type="slidenum">
              <a:rPr lang="en-US"/>
              <a:pPr>
                <a:defRPr/>
              </a:pPr>
              <a:t>‹#›</a:t>
            </a:fld>
            <a:endParaRPr lang="en-US" dirty="0"/>
          </a:p>
        </p:txBody>
      </p:sp>
    </p:spTree>
    <p:extLst>
      <p:ext uri="{BB962C8B-B14F-4D97-AF65-F5344CB8AC3E}">
        <p14:creationId xmlns:p14="http://schemas.microsoft.com/office/powerpoint/2010/main" val="724489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67"/>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6" name="Content Placeholder 5"/>
          <p:cNvSpPr>
            <a:spLocks noGrp="1"/>
          </p:cNvSpPr>
          <p:nvPr>
            <p:ph sz="quarter" idx="4"/>
          </p:nvPr>
        </p:nvSpPr>
        <p:spPr>
          <a:xfrm>
            <a:off x="6193369"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609600" y="6356351"/>
            <a:ext cx="2844800" cy="366183"/>
          </a:xfrm>
          <a:prstGeom prst="rect">
            <a:avLst/>
          </a:prstGeom>
        </p:spPr>
        <p:txBody>
          <a:bodyPr/>
          <a:lstStyle>
            <a:lvl1pPr>
              <a:defRPr/>
            </a:lvl1pPr>
          </a:lstStyle>
          <a:p>
            <a:pPr>
              <a:defRPr/>
            </a:pPr>
            <a:fld id="{70466704-4851-5E40-A42A-B266D46373B2}" type="datetimeFigureOut">
              <a:rPr lang="en-US"/>
              <a:pPr>
                <a:defRPr/>
              </a:pPr>
              <a:t>1/28/25</a:t>
            </a:fld>
            <a:endParaRPr lang="en-US" dirty="0"/>
          </a:p>
        </p:txBody>
      </p:sp>
      <p:sp>
        <p:nvSpPr>
          <p:cNvPr id="8" name="Footer Placeholder 4"/>
          <p:cNvSpPr>
            <a:spLocks noGrp="1"/>
          </p:cNvSpPr>
          <p:nvPr>
            <p:ph type="ftr" sz="quarter" idx="11"/>
          </p:nvPr>
        </p:nvSpPr>
        <p:spPr>
          <a:xfrm>
            <a:off x="4165600" y="6356351"/>
            <a:ext cx="3860800" cy="366183"/>
          </a:xfrm>
          <a:prstGeom prst="rect">
            <a:avLst/>
          </a:prstGeom>
        </p:spPr>
        <p:txBody>
          <a:bodyPr/>
          <a:lstStyle>
            <a:lvl1pPr>
              <a:defRPr/>
            </a:lvl1pPr>
          </a:lstStyle>
          <a:p>
            <a:pPr>
              <a:defRPr/>
            </a:pPr>
            <a:endParaRPr lang="en-US" dirty="0"/>
          </a:p>
        </p:txBody>
      </p:sp>
      <p:sp>
        <p:nvSpPr>
          <p:cNvPr id="9" name="Slide Number Placeholder 5"/>
          <p:cNvSpPr>
            <a:spLocks noGrp="1"/>
          </p:cNvSpPr>
          <p:nvPr>
            <p:ph type="sldNum" sz="quarter" idx="12"/>
          </p:nvPr>
        </p:nvSpPr>
        <p:spPr>
          <a:xfrm>
            <a:off x="8737600" y="6356351"/>
            <a:ext cx="2844800" cy="366183"/>
          </a:xfrm>
          <a:prstGeom prst="rect">
            <a:avLst/>
          </a:prstGeom>
        </p:spPr>
        <p:txBody>
          <a:bodyPr/>
          <a:lstStyle>
            <a:lvl1pPr>
              <a:defRPr/>
            </a:lvl1pPr>
          </a:lstStyle>
          <a:p>
            <a:pPr>
              <a:defRPr/>
            </a:pPr>
            <a:fld id="{953C9AA8-59C5-AA46-A3E6-8716D5572310}" type="slidenum">
              <a:rPr lang="en-US"/>
              <a:pPr>
                <a:defRPr/>
              </a:pPr>
              <a:t>‹#›</a:t>
            </a:fld>
            <a:endParaRPr lang="en-US" dirty="0"/>
          </a:p>
        </p:txBody>
      </p:sp>
    </p:spTree>
    <p:extLst>
      <p:ext uri="{BB962C8B-B14F-4D97-AF65-F5344CB8AC3E}">
        <p14:creationId xmlns:p14="http://schemas.microsoft.com/office/powerpoint/2010/main" val="4224398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67"/>
            <a:ext cx="109728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a:xfrm>
            <a:off x="609600" y="6356351"/>
            <a:ext cx="2844800" cy="366183"/>
          </a:xfrm>
          <a:prstGeom prst="rect">
            <a:avLst/>
          </a:prstGeom>
        </p:spPr>
        <p:txBody>
          <a:bodyPr/>
          <a:lstStyle>
            <a:lvl1pPr>
              <a:defRPr/>
            </a:lvl1pPr>
          </a:lstStyle>
          <a:p>
            <a:pPr>
              <a:defRPr/>
            </a:pPr>
            <a:fld id="{938D765F-4328-2840-885F-6E44B0D15380}" type="datetimeFigureOut">
              <a:rPr lang="en-US"/>
              <a:pPr>
                <a:defRPr/>
              </a:pPr>
              <a:t>1/28/25</a:t>
            </a:fld>
            <a:endParaRPr lang="en-US" dirty="0"/>
          </a:p>
        </p:txBody>
      </p:sp>
      <p:sp>
        <p:nvSpPr>
          <p:cNvPr id="4" name="Footer Placeholder 4"/>
          <p:cNvSpPr>
            <a:spLocks noGrp="1"/>
          </p:cNvSpPr>
          <p:nvPr>
            <p:ph type="ftr" sz="quarter" idx="11"/>
          </p:nvPr>
        </p:nvSpPr>
        <p:spPr>
          <a:xfrm>
            <a:off x="4165600" y="6356351"/>
            <a:ext cx="3860800" cy="366183"/>
          </a:xfrm>
          <a:prstGeom prst="rect">
            <a:avLst/>
          </a:prstGeom>
        </p:spPr>
        <p:txBody>
          <a:bodyPr/>
          <a:lstStyle>
            <a:lvl1pPr>
              <a:defRPr/>
            </a:lvl1pPr>
          </a:lstStyle>
          <a:p>
            <a:pPr>
              <a:defRPr/>
            </a:pPr>
            <a:endParaRPr lang="en-US" dirty="0"/>
          </a:p>
        </p:txBody>
      </p:sp>
      <p:sp>
        <p:nvSpPr>
          <p:cNvPr id="5" name="Slide Number Placeholder 5"/>
          <p:cNvSpPr>
            <a:spLocks noGrp="1"/>
          </p:cNvSpPr>
          <p:nvPr>
            <p:ph type="sldNum" sz="quarter" idx="12"/>
          </p:nvPr>
        </p:nvSpPr>
        <p:spPr>
          <a:xfrm>
            <a:off x="8737600" y="6356351"/>
            <a:ext cx="2844800" cy="366183"/>
          </a:xfrm>
          <a:prstGeom prst="rect">
            <a:avLst/>
          </a:prstGeom>
        </p:spPr>
        <p:txBody>
          <a:bodyPr/>
          <a:lstStyle>
            <a:lvl1pPr>
              <a:defRPr/>
            </a:lvl1pPr>
          </a:lstStyle>
          <a:p>
            <a:pPr>
              <a:defRPr/>
            </a:pPr>
            <a:fld id="{AF5AD233-1324-5E40-B740-4E815986C96A}" type="slidenum">
              <a:rPr lang="en-US"/>
              <a:pPr>
                <a:defRPr/>
              </a:pPr>
              <a:t>‹#›</a:t>
            </a:fld>
            <a:endParaRPr lang="en-US" dirty="0"/>
          </a:p>
        </p:txBody>
      </p:sp>
    </p:spTree>
    <p:extLst>
      <p:ext uri="{BB962C8B-B14F-4D97-AF65-F5344CB8AC3E}">
        <p14:creationId xmlns:p14="http://schemas.microsoft.com/office/powerpoint/2010/main" val="1260122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600" y="6356351"/>
            <a:ext cx="2844800" cy="366183"/>
          </a:xfrm>
          <a:prstGeom prst="rect">
            <a:avLst/>
          </a:prstGeom>
        </p:spPr>
        <p:txBody>
          <a:bodyPr/>
          <a:lstStyle>
            <a:lvl1pPr>
              <a:defRPr/>
            </a:lvl1pPr>
          </a:lstStyle>
          <a:p>
            <a:pPr>
              <a:defRPr/>
            </a:pPr>
            <a:fld id="{7C73E75B-0050-594D-8A7B-B6AF479DD8DA}" type="datetimeFigureOut">
              <a:rPr lang="en-US"/>
              <a:pPr>
                <a:defRPr/>
              </a:pPr>
              <a:t>1/28/25</a:t>
            </a:fld>
            <a:endParaRPr lang="en-US" dirty="0"/>
          </a:p>
        </p:txBody>
      </p:sp>
      <p:sp>
        <p:nvSpPr>
          <p:cNvPr id="3" name="Footer Placeholder 4"/>
          <p:cNvSpPr>
            <a:spLocks noGrp="1"/>
          </p:cNvSpPr>
          <p:nvPr>
            <p:ph type="ftr" sz="quarter" idx="11"/>
          </p:nvPr>
        </p:nvSpPr>
        <p:spPr>
          <a:xfrm>
            <a:off x="4165600" y="6356351"/>
            <a:ext cx="3860800" cy="366183"/>
          </a:xfrm>
          <a:prstGeom prst="rect">
            <a:avLst/>
          </a:prstGeom>
        </p:spPr>
        <p:txBody>
          <a:bodyPr/>
          <a:lstStyle>
            <a:lvl1pPr>
              <a:defRPr/>
            </a:lvl1pPr>
          </a:lstStyle>
          <a:p>
            <a:pPr>
              <a:defRPr/>
            </a:pPr>
            <a:endParaRPr lang="en-US" dirty="0"/>
          </a:p>
        </p:txBody>
      </p:sp>
      <p:sp>
        <p:nvSpPr>
          <p:cNvPr id="4" name="Slide Number Placeholder 5"/>
          <p:cNvSpPr>
            <a:spLocks noGrp="1"/>
          </p:cNvSpPr>
          <p:nvPr>
            <p:ph type="sldNum" sz="quarter" idx="12"/>
          </p:nvPr>
        </p:nvSpPr>
        <p:spPr>
          <a:xfrm>
            <a:off x="8737600" y="6356351"/>
            <a:ext cx="2844800" cy="366183"/>
          </a:xfrm>
          <a:prstGeom prst="rect">
            <a:avLst/>
          </a:prstGeom>
        </p:spPr>
        <p:txBody>
          <a:bodyPr/>
          <a:lstStyle>
            <a:lvl1pPr>
              <a:defRPr/>
            </a:lvl1pPr>
          </a:lstStyle>
          <a:p>
            <a:pPr>
              <a:defRPr/>
            </a:pPr>
            <a:fld id="{D8C1D490-95AC-2A4C-846A-157EB89D972E}" type="slidenum">
              <a:rPr lang="en-US"/>
              <a:pPr>
                <a:defRPr/>
              </a:pPr>
              <a:t>‹#›</a:t>
            </a:fld>
            <a:endParaRPr lang="en-US" dirty="0"/>
          </a:p>
        </p:txBody>
      </p:sp>
    </p:spTree>
    <p:extLst>
      <p:ext uri="{BB962C8B-B14F-4D97-AF65-F5344CB8AC3E}">
        <p14:creationId xmlns:p14="http://schemas.microsoft.com/office/powerpoint/2010/main" val="1225025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a:prstGeom prst="rect">
            <a:avLst/>
          </a:prstGeo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5" name="Date Placeholder 3"/>
          <p:cNvSpPr>
            <a:spLocks noGrp="1"/>
          </p:cNvSpPr>
          <p:nvPr>
            <p:ph type="dt" sz="half" idx="10"/>
          </p:nvPr>
        </p:nvSpPr>
        <p:spPr>
          <a:xfrm>
            <a:off x="609600" y="6356351"/>
            <a:ext cx="2844800" cy="366183"/>
          </a:xfrm>
          <a:prstGeom prst="rect">
            <a:avLst/>
          </a:prstGeom>
        </p:spPr>
        <p:txBody>
          <a:bodyPr/>
          <a:lstStyle>
            <a:lvl1pPr>
              <a:defRPr/>
            </a:lvl1pPr>
          </a:lstStyle>
          <a:p>
            <a:pPr>
              <a:defRPr/>
            </a:pPr>
            <a:fld id="{D9CEDE0C-950C-C249-AFC7-BA50FA864BDC}" type="datetimeFigureOut">
              <a:rPr lang="en-US"/>
              <a:pPr>
                <a:defRPr/>
              </a:pPr>
              <a:t>1/28/25</a:t>
            </a:fld>
            <a:endParaRPr lang="en-US" dirty="0"/>
          </a:p>
        </p:txBody>
      </p:sp>
      <p:sp>
        <p:nvSpPr>
          <p:cNvPr id="6" name="Footer Placeholder 4"/>
          <p:cNvSpPr>
            <a:spLocks noGrp="1"/>
          </p:cNvSpPr>
          <p:nvPr>
            <p:ph type="ftr" sz="quarter" idx="11"/>
          </p:nvPr>
        </p:nvSpPr>
        <p:spPr>
          <a:xfrm>
            <a:off x="4165600" y="6356351"/>
            <a:ext cx="3860800" cy="366183"/>
          </a:xfrm>
          <a:prstGeom prst="rect">
            <a:avLst/>
          </a:prstGeom>
        </p:spPr>
        <p:txBody>
          <a:bodyPr/>
          <a:lstStyle>
            <a:lvl1pPr>
              <a:defRPr/>
            </a:lvl1pPr>
          </a:lstStyle>
          <a:p>
            <a:pPr>
              <a:defRPr/>
            </a:pPr>
            <a:endParaRPr lang="en-US" dirty="0"/>
          </a:p>
        </p:txBody>
      </p:sp>
      <p:sp>
        <p:nvSpPr>
          <p:cNvPr id="7" name="Slide Number Placeholder 5"/>
          <p:cNvSpPr>
            <a:spLocks noGrp="1"/>
          </p:cNvSpPr>
          <p:nvPr>
            <p:ph type="sldNum" sz="quarter" idx="12"/>
          </p:nvPr>
        </p:nvSpPr>
        <p:spPr>
          <a:xfrm>
            <a:off x="8737600" y="6356351"/>
            <a:ext cx="2844800" cy="366183"/>
          </a:xfrm>
          <a:prstGeom prst="rect">
            <a:avLst/>
          </a:prstGeom>
        </p:spPr>
        <p:txBody>
          <a:bodyPr/>
          <a:lstStyle>
            <a:lvl1pPr>
              <a:defRPr/>
            </a:lvl1pPr>
          </a:lstStyle>
          <a:p>
            <a:pPr>
              <a:defRPr/>
            </a:pPr>
            <a:fld id="{4BA4613A-4E3C-A84A-A4CD-53CE164CF61C}" type="slidenum">
              <a:rPr lang="en-US"/>
              <a:pPr>
                <a:defRPr/>
              </a:pPr>
              <a:t>‹#›</a:t>
            </a:fld>
            <a:endParaRPr lang="en-US" dirty="0"/>
          </a:p>
        </p:txBody>
      </p:sp>
    </p:spTree>
    <p:extLst>
      <p:ext uri="{BB962C8B-B14F-4D97-AF65-F5344CB8AC3E}">
        <p14:creationId xmlns:p14="http://schemas.microsoft.com/office/powerpoint/2010/main" val="3659292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a:prstGeom prst="rect">
            <a:avLst/>
          </a:prstGeo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rtlCol="0">
            <a:norm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5" name="Date Placeholder 3"/>
          <p:cNvSpPr>
            <a:spLocks noGrp="1"/>
          </p:cNvSpPr>
          <p:nvPr>
            <p:ph type="dt" sz="half" idx="10"/>
          </p:nvPr>
        </p:nvSpPr>
        <p:spPr>
          <a:xfrm>
            <a:off x="609600" y="6356351"/>
            <a:ext cx="2844800" cy="366183"/>
          </a:xfrm>
          <a:prstGeom prst="rect">
            <a:avLst/>
          </a:prstGeom>
        </p:spPr>
        <p:txBody>
          <a:bodyPr/>
          <a:lstStyle>
            <a:lvl1pPr>
              <a:defRPr/>
            </a:lvl1pPr>
          </a:lstStyle>
          <a:p>
            <a:pPr>
              <a:defRPr/>
            </a:pPr>
            <a:fld id="{9AFD292E-5DBF-1045-9FD6-167FD11DCB64}" type="datetimeFigureOut">
              <a:rPr lang="en-US"/>
              <a:pPr>
                <a:defRPr/>
              </a:pPr>
              <a:t>1/28/25</a:t>
            </a:fld>
            <a:endParaRPr lang="en-US" dirty="0"/>
          </a:p>
        </p:txBody>
      </p:sp>
      <p:sp>
        <p:nvSpPr>
          <p:cNvPr id="6" name="Footer Placeholder 4"/>
          <p:cNvSpPr>
            <a:spLocks noGrp="1"/>
          </p:cNvSpPr>
          <p:nvPr>
            <p:ph type="ftr" sz="quarter" idx="11"/>
          </p:nvPr>
        </p:nvSpPr>
        <p:spPr>
          <a:xfrm>
            <a:off x="4165600" y="6356351"/>
            <a:ext cx="3860800" cy="366183"/>
          </a:xfrm>
          <a:prstGeom prst="rect">
            <a:avLst/>
          </a:prstGeom>
        </p:spPr>
        <p:txBody>
          <a:bodyPr/>
          <a:lstStyle>
            <a:lvl1pPr>
              <a:defRPr/>
            </a:lvl1pPr>
          </a:lstStyle>
          <a:p>
            <a:pPr>
              <a:defRPr/>
            </a:pPr>
            <a:endParaRPr lang="en-US" dirty="0"/>
          </a:p>
        </p:txBody>
      </p:sp>
      <p:sp>
        <p:nvSpPr>
          <p:cNvPr id="7" name="Slide Number Placeholder 5"/>
          <p:cNvSpPr>
            <a:spLocks noGrp="1"/>
          </p:cNvSpPr>
          <p:nvPr>
            <p:ph type="sldNum" sz="quarter" idx="12"/>
          </p:nvPr>
        </p:nvSpPr>
        <p:spPr>
          <a:xfrm>
            <a:off x="8737600" y="6356351"/>
            <a:ext cx="2844800" cy="366183"/>
          </a:xfrm>
          <a:prstGeom prst="rect">
            <a:avLst/>
          </a:prstGeom>
        </p:spPr>
        <p:txBody>
          <a:bodyPr/>
          <a:lstStyle>
            <a:lvl1pPr>
              <a:defRPr/>
            </a:lvl1pPr>
          </a:lstStyle>
          <a:p>
            <a:pPr>
              <a:defRPr/>
            </a:pPr>
            <a:fld id="{0C3563DE-BC8C-454E-9DF0-831CED4FD2BA}" type="slidenum">
              <a:rPr lang="en-US"/>
              <a:pPr>
                <a:defRPr/>
              </a:pPr>
              <a:t>‹#›</a:t>
            </a:fld>
            <a:endParaRPr lang="en-US" dirty="0"/>
          </a:p>
        </p:txBody>
      </p:sp>
    </p:spTree>
    <p:extLst>
      <p:ext uri="{BB962C8B-B14F-4D97-AF65-F5344CB8AC3E}">
        <p14:creationId xmlns:p14="http://schemas.microsoft.com/office/powerpoint/2010/main" val="1853190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07127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609585" rtl="0" eaLnBrk="1" fontAlgn="base" hangingPunct="1">
        <a:spcBef>
          <a:spcPct val="0"/>
        </a:spcBef>
        <a:spcAft>
          <a:spcPct val="0"/>
        </a:spcAft>
        <a:defRPr sz="5867" kern="1200">
          <a:solidFill>
            <a:schemeClr val="tx1"/>
          </a:solidFill>
          <a:latin typeface="+mj-lt"/>
          <a:ea typeface="ＭＳ Ｐゴシック" charset="0"/>
          <a:cs typeface="ＭＳ Ｐゴシック" charset="0"/>
        </a:defRPr>
      </a:lvl1pPr>
      <a:lvl2pPr algn="ctr" defTabSz="60958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2pPr>
      <a:lvl3pPr algn="ctr" defTabSz="60958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3pPr>
      <a:lvl4pPr algn="ctr" defTabSz="60958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4pPr>
      <a:lvl5pPr algn="ctr" defTabSz="60958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5pPr>
      <a:lvl6pPr marL="609585" algn="ctr" defTabSz="60958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6pPr>
      <a:lvl7pPr marL="1219170" algn="ctr" defTabSz="60958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7pPr>
      <a:lvl8pPr marL="1828754" algn="ctr" defTabSz="60958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8pPr>
      <a:lvl9pPr marL="2438339" algn="ctr" defTabSz="60958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7189" indent="-457189" algn="l" defTabSz="609585" rtl="0" eaLnBrk="1" fontAlgn="base" hangingPunct="1">
        <a:spcBef>
          <a:spcPct val="20000"/>
        </a:spcBef>
        <a:spcAft>
          <a:spcPct val="0"/>
        </a:spcAft>
        <a:buFont typeface="Arial" charset="0"/>
        <a:buChar char="•"/>
        <a:defRPr sz="4267" kern="1200">
          <a:solidFill>
            <a:schemeClr val="tx1"/>
          </a:solidFill>
          <a:latin typeface="+mn-lt"/>
          <a:ea typeface="ＭＳ Ｐゴシック" charset="0"/>
          <a:cs typeface="ＭＳ Ｐゴシック" charset="0"/>
        </a:defRPr>
      </a:lvl1pPr>
      <a:lvl2pPr marL="990575" indent="-380990" algn="l" defTabSz="609585" rtl="0" eaLnBrk="1" fontAlgn="base" hangingPunct="1">
        <a:spcBef>
          <a:spcPct val="20000"/>
        </a:spcBef>
        <a:spcAft>
          <a:spcPct val="0"/>
        </a:spcAft>
        <a:buFont typeface="Arial" charset="0"/>
        <a:buChar char="–"/>
        <a:defRPr sz="3733" kern="1200">
          <a:solidFill>
            <a:schemeClr val="tx1"/>
          </a:solidFill>
          <a:latin typeface="+mn-lt"/>
          <a:ea typeface="ＭＳ Ｐゴシック" charset="0"/>
          <a:cs typeface="+mn-cs"/>
        </a:defRPr>
      </a:lvl2pPr>
      <a:lvl3pPr marL="1523962" indent="-304792" algn="l" defTabSz="609585"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3547" indent="-304792" algn="l" defTabSz="609585" rtl="0" eaLnBrk="1" fontAlgn="base" hangingPunct="1">
        <a:spcBef>
          <a:spcPct val="20000"/>
        </a:spcBef>
        <a:spcAft>
          <a:spcPct val="0"/>
        </a:spcAft>
        <a:buFont typeface="Arial" charset="0"/>
        <a:buChar char="–"/>
        <a:defRPr sz="2667" kern="1200">
          <a:solidFill>
            <a:schemeClr val="tx1"/>
          </a:solidFill>
          <a:latin typeface="+mn-lt"/>
          <a:ea typeface="ＭＳ Ｐゴシック" charset="0"/>
          <a:cs typeface="+mn-cs"/>
        </a:defRPr>
      </a:lvl4pPr>
      <a:lvl5pPr marL="2743131" indent="-304792" algn="l" defTabSz="609585" rtl="0" eaLnBrk="1" fontAlgn="base" hangingPunct="1">
        <a:spcBef>
          <a:spcPct val="20000"/>
        </a:spcBef>
        <a:spcAft>
          <a:spcPct val="0"/>
        </a:spcAft>
        <a:buFont typeface="Arial" charset="0"/>
        <a:buChar char="»"/>
        <a:defRPr sz="2667" kern="1200">
          <a:solidFill>
            <a:schemeClr val="tx1"/>
          </a:solidFill>
          <a:latin typeface="+mn-lt"/>
          <a:ea typeface="ＭＳ Ｐゴシック" charset="0"/>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rrcc.yuja.com/V/Video?v=339824&amp;node=1643875&amp;a=1156470653&amp;autoplay=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dropbox.com/s/cvsnuxv9pevaxj9/Submitting%20Final%20Grades.mp4?dl=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CTE.credentials@rrcc.edu"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highschoolrelations@rrcc.edu"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hyperlink" Target="http://www.rrcc.ed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ctrTitle" idx="4294967295"/>
          </p:nvPr>
        </p:nvSpPr>
        <p:spPr>
          <a:xfrm>
            <a:off x="700924" y="812503"/>
            <a:ext cx="10750047" cy="3683996"/>
          </a:xfrm>
          <a:prstGeom prst="rect">
            <a:avLst/>
          </a:prstGeom>
        </p:spPr>
        <p:txBody>
          <a:bodyPr rtlCol="0">
            <a:normAutofit fontScale="90000"/>
          </a:bodyPr>
          <a:lstStyle/>
          <a:p>
            <a:pPr fontAlgn="auto">
              <a:spcAft>
                <a:spcPts val="0"/>
              </a:spcAft>
              <a:defRPr/>
            </a:pPr>
            <a:br>
              <a:rPr lang="en-US" sz="4400" b="1" dirty="0">
                <a:solidFill>
                  <a:schemeClr val="bg1"/>
                </a:solidFill>
                <a:ea typeface="+mj-ea"/>
                <a:cs typeface="+mj-cs"/>
              </a:rPr>
            </a:br>
            <a:r>
              <a:rPr lang="en-US" sz="6700" b="1" dirty="0">
                <a:solidFill>
                  <a:schemeClr val="bg1"/>
                </a:solidFill>
              </a:rPr>
              <a:t>CONCURRENT ENROLLMENT INSTRUCTOR ESSENTIALS</a:t>
            </a:r>
            <a:br>
              <a:rPr lang="en-US" sz="6700" b="1" dirty="0">
                <a:solidFill>
                  <a:schemeClr val="bg1"/>
                </a:solidFill>
                <a:ea typeface="+mj-ea"/>
                <a:cs typeface="+mj-cs"/>
              </a:rPr>
            </a:br>
            <a:br>
              <a:rPr lang="en-US" sz="6700" b="1" dirty="0">
                <a:solidFill>
                  <a:schemeClr val="bg1"/>
                </a:solidFill>
                <a:ea typeface="+mj-ea"/>
                <a:cs typeface="+mj-cs"/>
              </a:rPr>
            </a:br>
            <a:endParaRPr lang="en-US" b="1" dirty="0">
              <a:solidFill>
                <a:schemeClr val="bg1"/>
              </a:solidFill>
              <a:latin typeface="Avenir Light"/>
              <a:ea typeface="+mj-ea"/>
              <a:cs typeface="Avenir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AF4DE-366E-47F8-BCC8-45744356F07B}"/>
              </a:ext>
            </a:extLst>
          </p:cNvPr>
          <p:cNvSpPr>
            <a:spLocks noGrp="1"/>
          </p:cNvSpPr>
          <p:nvPr>
            <p:ph type="title"/>
          </p:nvPr>
        </p:nvSpPr>
        <p:spPr>
          <a:xfrm>
            <a:off x="609600" y="82485"/>
            <a:ext cx="8081913" cy="1143000"/>
          </a:xfrm>
        </p:spPr>
        <p:txBody>
          <a:bodyPr/>
          <a:lstStyle/>
          <a:p>
            <a:r>
              <a:rPr lang="en-US" b="1" dirty="0">
                <a:solidFill>
                  <a:srgbClr val="C00000"/>
                </a:solidFill>
              </a:rPr>
              <a:t>Desire2Learn (D2L)</a:t>
            </a:r>
          </a:p>
        </p:txBody>
      </p:sp>
      <p:sp>
        <p:nvSpPr>
          <p:cNvPr id="3" name="Content Placeholder 2">
            <a:extLst>
              <a:ext uri="{FF2B5EF4-FFF2-40B4-BE49-F238E27FC236}">
                <a16:creationId xmlns:a16="http://schemas.microsoft.com/office/drawing/2014/main" id="{46E631F6-7FA9-44D1-BB10-C06BC5E137F3}"/>
              </a:ext>
            </a:extLst>
          </p:cNvPr>
          <p:cNvSpPr>
            <a:spLocks noGrp="1"/>
          </p:cNvSpPr>
          <p:nvPr>
            <p:ph idx="1"/>
          </p:nvPr>
        </p:nvSpPr>
        <p:spPr>
          <a:xfrm>
            <a:off x="84842" y="1055803"/>
            <a:ext cx="8832916" cy="5429838"/>
          </a:xfrm>
        </p:spPr>
        <p:txBody>
          <a:bodyPr/>
          <a:lstStyle/>
          <a:p>
            <a:endParaRPr lang="en-US" sz="3600" b="1" dirty="0">
              <a:solidFill>
                <a:srgbClr val="C00000"/>
              </a:solidFill>
            </a:endParaRPr>
          </a:p>
          <a:p>
            <a:pPr marL="609585" lvl="1" indent="0">
              <a:buNone/>
            </a:pPr>
            <a:endParaRPr lang="en-US" dirty="0"/>
          </a:p>
        </p:txBody>
      </p:sp>
      <p:sp>
        <p:nvSpPr>
          <p:cNvPr id="5" name="Rectangle 4">
            <a:extLst>
              <a:ext uri="{FF2B5EF4-FFF2-40B4-BE49-F238E27FC236}">
                <a16:creationId xmlns:a16="http://schemas.microsoft.com/office/drawing/2014/main" id="{D4EFD386-A7D3-4042-89FA-DA2A8D2064ED}"/>
              </a:ext>
            </a:extLst>
          </p:cNvPr>
          <p:cNvSpPr/>
          <p:nvPr/>
        </p:nvSpPr>
        <p:spPr>
          <a:xfrm>
            <a:off x="609599" y="1225485"/>
            <a:ext cx="8081913" cy="4031873"/>
          </a:xfrm>
          <a:prstGeom prst="rect">
            <a:avLst/>
          </a:prstGeom>
        </p:spPr>
        <p:txBody>
          <a:bodyPr wrap="square">
            <a:spAutoFit/>
          </a:bodyPr>
          <a:lstStyle/>
          <a:p>
            <a:pPr marL="457200" indent="-457200">
              <a:buFont typeface="Arial" panose="020B0604020202020204" pitchFamily="34" charset="0"/>
              <a:buChar char="•"/>
            </a:pPr>
            <a:r>
              <a:rPr lang="en-US" sz="3200" dirty="0"/>
              <a:t>RRCC’s Learning Management System</a:t>
            </a:r>
          </a:p>
          <a:p>
            <a:pPr marL="457200" indent="-457200">
              <a:buFont typeface="Arial" panose="020B0604020202020204" pitchFamily="34" charset="0"/>
              <a:buChar char="•"/>
            </a:pPr>
            <a:r>
              <a:rPr lang="en-US" sz="3200" dirty="0"/>
              <a:t>Access to course shells</a:t>
            </a:r>
          </a:p>
          <a:p>
            <a:pPr marL="457200" indent="-457200">
              <a:buFont typeface="Arial" panose="020B0604020202020204" pitchFamily="34" charset="0"/>
              <a:buChar char="•"/>
            </a:pPr>
            <a:r>
              <a:rPr lang="en-US" sz="3200" dirty="0"/>
              <a:t>Accessible through “The Rock”</a:t>
            </a:r>
          </a:p>
          <a:p>
            <a:pPr marL="457200" indent="-457200">
              <a:buFont typeface="Arial" panose="020B0604020202020204" pitchFamily="34" charset="0"/>
              <a:buChar char="•"/>
            </a:pPr>
            <a:r>
              <a:rPr lang="en-US" sz="3200" dirty="0"/>
              <a:t>Required to post accessible Syllabus </a:t>
            </a:r>
            <a:r>
              <a:rPr lang="en-US" sz="3200" b="1" dirty="0"/>
              <a:t>every</a:t>
            </a:r>
            <a:r>
              <a:rPr lang="en-US" sz="3200" dirty="0"/>
              <a:t> semester</a:t>
            </a:r>
          </a:p>
          <a:p>
            <a:pPr marL="457200" indent="-457200">
              <a:buFont typeface="Arial" panose="020B0604020202020204" pitchFamily="34" charset="0"/>
              <a:buChar char="•"/>
            </a:pPr>
            <a:endParaRPr lang="en-US" sz="3200" dirty="0"/>
          </a:p>
          <a:p>
            <a:r>
              <a:rPr lang="en-US" sz="3200" dirty="0">
                <a:hlinkClick r:id="rId2"/>
              </a:rPr>
              <a:t>Desire2Learn (D2L) Presentation- </a:t>
            </a:r>
            <a:r>
              <a:rPr lang="en-US" sz="3200" dirty="0"/>
              <a:t>Jon Johnson, Dean of Instructional Technology</a:t>
            </a:r>
          </a:p>
        </p:txBody>
      </p:sp>
      <p:pic>
        <p:nvPicPr>
          <p:cNvPr id="6" name="Picture 5">
            <a:extLst>
              <a:ext uri="{FF2B5EF4-FFF2-40B4-BE49-F238E27FC236}">
                <a16:creationId xmlns:a16="http://schemas.microsoft.com/office/drawing/2014/main" id="{E719E27F-0B13-422B-9A94-89B64CE06E48}"/>
              </a:ext>
            </a:extLst>
          </p:cNvPr>
          <p:cNvPicPr>
            <a:picLocks noChangeAspect="1"/>
          </p:cNvPicPr>
          <p:nvPr/>
        </p:nvPicPr>
        <p:blipFill>
          <a:blip r:embed="rId3"/>
          <a:stretch>
            <a:fillRect/>
          </a:stretch>
        </p:blipFill>
        <p:spPr>
          <a:xfrm>
            <a:off x="1373955" y="5603940"/>
            <a:ext cx="6553200" cy="1171575"/>
          </a:xfrm>
          <a:prstGeom prst="rect">
            <a:avLst/>
          </a:prstGeom>
        </p:spPr>
      </p:pic>
      <p:sp>
        <p:nvSpPr>
          <p:cNvPr id="7" name="Right Arrow 4">
            <a:extLst>
              <a:ext uri="{FF2B5EF4-FFF2-40B4-BE49-F238E27FC236}">
                <a16:creationId xmlns:a16="http://schemas.microsoft.com/office/drawing/2014/main" id="{4085185B-C58E-449A-8734-EA03414E932C}"/>
              </a:ext>
            </a:extLst>
          </p:cNvPr>
          <p:cNvSpPr/>
          <p:nvPr/>
        </p:nvSpPr>
        <p:spPr>
          <a:xfrm rot="8808712">
            <a:off x="5551470" y="5361623"/>
            <a:ext cx="1089062" cy="484632"/>
          </a:xfrm>
          <a:prstGeom prst="rightArrow">
            <a:avLst/>
          </a:prstGeom>
          <a:solidFill>
            <a:srgbClr val="FFFF00"/>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41569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AF4DE-366E-47F8-BCC8-45744356F07B}"/>
              </a:ext>
            </a:extLst>
          </p:cNvPr>
          <p:cNvSpPr>
            <a:spLocks noGrp="1"/>
          </p:cNvSpPr>
          <p:nvPr>
            <p:ph type="title"/>
          </p:nvPr>
        </p:nvSpPr>
        <p:spPr>
          <a:xfrm>
            <a:off x="609600" y="82485"/>
            <a:ext cx="8081913" cy="1143000"/>
          </a:xfrm>
        </p:spPr>
        <p:txBody>
          <a:bodyPr/>
          <a:lstStyle/>
          <a:p>
            <a:r>
              <a:rPr lang="en-US" b="1" dirty="0">
                <a:solidFill>
                  <a:srgbClr val="C00000"/>
                </a:solidFill>
              </a:rPr>
              <a:t>Roster Review</a:t>
            </a:r>
          </a:p>
        </p:txBody>
      </p:sp>
      <p:sp>
        <p:nvSpPr>
          <p:cNvPr id="5" name="Rectangle 4">
            <a:extLst>
              <a:ext uri="{FF2B5EF4-FFF2-40B4-BE49-F238E27FC236}">
                <a16:creationId xmlns:a16="http://schemas.microsoft.com/office/drawing/2014/main" id="{D4EFD386-A7D3-4042-89FA-DA2A8D2064ED}"/>
              </a:ext>
            </a:extLst>
          </p:cNvPr>
          <p:cNvSpPr/>
          <p:nvPr/>
        </p:nvSpPr>
        <p:spPr>
          <a:xfrm>
            <a:off x="609600" y="1225485"/>
            <a:ext cx="8081913" cy="3539430"/>
          </a:xfrm>
          <a:prstGeom prst="rect">
            <a:avLst/>
          </a:prstGeom>
        </p:spPr>
        <p:txBody>
          <a:bodyPr wrap="square">
            <a:spAutoFit/>
          </a:bodyPr>
          <a:lstStyle/>
          <a:p>
            <a:r>
              <a:rPr lang="en-US" sz="2800" dirty="0"/>
              <a:t>Once registration is finalized, you will have the opportunity to review your rosters online on “The Rock” portal.</a:t>
            </a:r>
          </a:p>
          <a:p>
            <a:endParaRPr lang="en-US" sz="2800" dirty="0"/>
          </a:p>
          <a:p>
            <a:r>
              <a:rPr lang="en-US" sz="2800" dirty="0"/>
              <a:t>Please report any students who: </a:t>
            </a:r>
          </a:p>
          <a:p>
            <a:pPr marL="457200" indent="-457200">
              <a:buFont typeface="Arial" panose="020B0604020202020204" pitchFamily="34" charset="0"/>
              <a:buChar char="•"/>
            </a:pPr>
            <a:r>
              <a:rPr lang="en-US" sz="2800" dirty="0"/>
              <a:t>Any students who are no longer enrolled in your class (moved or schedule change)</a:t>
            </a:r>
          </a:p>
          <a:p>
            <a:pPr marL="457200" indent="-457200">
              <a:buFont typeface="Arial" panose="020B0604020202020204" pitchFamily="34" charset="0"/>
              <a:buChar char="•"/>
            </a:pPr>
            <a:r>
              <a:rPr lang="en-US" sz="2800" dirty="0"/>
              <a:t>Any students who are enrolled in your class in error </a:t>
            </a:r>
          </a:p>
        </p:txBody>
      </p:sp>
      <p:pic>
        <p:nvPicPr>
          <p:cNvPr id="6" name="Picture 5">
            <a:extLst>
              <a:ext uri="{FF2B5EF4-FFF2-40B4-BE49-F238E27FC236}">
                <a16:creationId xmlns:a16="http://schemas.microsoft.com/office/drawing/2014/main" id="{E719E27F-0B13-422B-9A94-89B64CE06E48}"/>
              </a:ext>
            </a:extLst>
          </p:cNvPr>
          <p:cNvPicPr>
            <a:picLocks noChangeAspect="1"/>
          </p:cNvPicPr>
          <p:nvPr/>
        </p:nvPicPr>
        <p:blipFill>
          <a:blip r:embed="rId3"/>
          <a:stretch>
            <a:fillRect/>
          </a:stretch>
        </p:blipFill>
        <p:spPr>
          <a:xfrm>
            <a:off x="1232853" y="5525452"/>
            <a:ext cx="6553200" cy="1171575"/>
          </a:xfrm>
          <a:prstGeom prst="rect">
            <a:avLst/>
          </a:prstGeom>
        </p:spPr>
      </p:pic>
      <p:sp>
        <p:nvSpPr>
          <p:cNvPr id="7" name="Right Arrow 4">
            <a:extLst>
              <a:ext uri="{FF2B5EF4-FFF2-40B4-BE49-F238E27FC236}">
                <a16:creationId xmlns:a16="http://schemas.microsoft.com/office/drawing/2014/main" id="{4085185B-C58E-449A-8734-EA03414E932C}"/>
              </a:ext>
            </a:extLst>
          </p:cNvPr>
          <p:cNvSpPr/>
          <p:nvPr/>
        </p:nvSpPr>
        <p:spPr>
          <a:xfrm rot="8808712">
            <a:off x="2627949" y="5477874"/>
            <a:ext cx="1089062" cy="484632"/>
          </a:xfrm>
          <a:prstGeom prst="rightArrow">
            <a:avLst/>
          </a:prstGeom>
          <a:solidFill>
            <a:srgbClr val="FFFF00"/>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89265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AF4DE-366E-47F8-BCC8-45744356F07B}"/>
              </a:ext>
            </a:extLst>
          </p:cNvPr>
          <p:cNvSpPr>
            <a:spLocks noGrp="1"/>
          </p:cNvSpPr>
          <p:nvPr>
            <p:ph type="title"/>
          </p:nvPr>
        </p:nvSpPr>
        <p:spPr>
          <a:xfrm>
            <a:off x="609600" y="82485"/>
            <a:ext cx="8081913" cy="1143000"/>
          </a:xfrm>
        </p:spPr>
        <p:txBody>
          <a:bodyPr/>
          <a:lstStyle/>
          <a:p>
            <a:r>
              <a:rPr lang="en-US" b="1" dirty="0">
                <a:solidFill>
                  <a:srgbClr val="C00000"/>
                </a:solidFill>
              </a:rPr>
              <a:t>Roster Review Continued</a:t>
            </a:r>
          </a:p>
        </p:txBody>
      </p:sp>
      <p:sp>
        <p:nvSpPr>
          <p:cNvPr id="5" name="Rectangle 4">
            <a:extLst>
              <a:ext uri="{FF2B5EF4-FFF2-40B4-BE49-F238E27FC236}">
                <a16:creationId xmlns:a16="http://schemas.microsoft.com/office/drawing/2014/main" id="{D4EFD386-A7D3-4042-89FA-DA2A8D2064ED}"/>
              </a:ext>
            </a:extLst>
          </p:cNvPr>
          <p:cNvSpPr/>
          <p:nvPr/>
        </p:nvSpPr>
        <p:spPr>
          <a:xfrm>
            <a:off x="609600" y="1062925"/>
            <a:ext cx="8081913" cy="5262979"/>
          </a:xfrm>
          <a:prstGeom prst="rect">
            <a:avLst/>
          </a:prstGeom>
        </p:spPr>
        <p:txBody>
          <a:bodyPr wrap="square">
            <a:spAutoFit/>
          </a:bodyPr>
          <a:lstStyle/>
          <a:p>
            <a:r>
              <a:rPr lang="en-US" sz="2800" dirty="0"/>
              <a:t>Please note that students who do not appear on your roster may not have completed all the necessary steps to register. You can contact the Concurrent Enrollment Office with any questions about missing students.</a:t>
            </a:r>
          </a:p>
          <a:p>
            <a:endParaRPr lang="en-US" sz="2800" dirty="0"/>
          </a:p>
          <a:p>
            <a:r>
              <a:rPr lang="en-US" sz="2800" dirty="0"/>
              <a:t>Second roster review will be requested before the withdraw deadline to identify any students at risk of earning a D or F.</a:t>
            </a:r>
          </a:p>
          <a:p>
            <a:endParaRPr lang="en-US" sz="2800" dirty="0"/>
          </a:p>
          <a:p>
            <a:r>
              <a:rPr lang="en-US" sz="2800" b="1" dirty="0"/>
              <a:t>Corrections can only be made during the initial roster review at the beginning of the semester. </a:t>
            </a:r>
          </a:p>
          <a:p>
            <a:endParaRPr lang="en-US" sz="2800" dirty="0"/>
          </a:p>
        </p:txBody>
      </p:sp>
    </p:spTree>
    <p:extLst>
      <p:ext uri="{BB962C8B-B14F-4D97-AF65-F5344CB8AC3E}">
        <p14:creationId xmlns:p14="http://schemas.microsoft.com/office/powerpoint/2010/main" val="2044953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AF4DE-366E-47F8-BCC8-45744356F07B}"/>
              </a:ext>
            </a:extLst>
          </p:cNvPr>
          <p:cNvSpPr>
            <a:spLocks noGrp="1"/>
          </p:cNvSpPr>
          <p:nvPr>
            <p:ph type="title"/>
          </p:nvPr>
        </p:nvSpPr>
        <p:spPr>
          <a:xfrm>
            <a:off x="609600" y="82485"/>
            <a:ext cx="8081913" cy="1143000"/>
          </a:xfrm>
        </p:spPr>
        <p:txBody>
          <a:bodyPr/>
          <a:lstStyle/>
          <a:p>
            <a:r>
              <a:rPr lang="en-US" b="1" dirty="0">
                <a:solidFill>
                  <a:srgbClr val="C00000"/>
                </a:solidFill>
              </a:rPr>
              <a:t>Posting RRCC Grades</a:t>
            </a:r>
          </a:p>
        </p:txBody>
      </p:sp>
      <p:sp>
        <p:nvSpPr>
          <p:cNvPr id="3" name="Content Placeholder 2">
            <a:extLst>
              <a:ext uri="{FF2B5EF4-FFF2-40B4-BE49-F238E27FC236}">
                <a16:creationId xmlns:a16="http://schemas.microsoft.com/office/drawing/2014/main" id="{46E631F6-7FA9-44D1-BB10-C06BC5E137F3}"/>
              </a:ext>
            </a:extLst>
          </p:cNvPr>
          <p:cNvSpPr>
            <a:spLocks noGrp="1"/>
          </p:cNvSpPr>
          <p:nvPr>
            <p:ph idx="1"/>
          </p:nvPr>
        </p:nvSpPr>
        <p:spPr>
          <a:xfrm>
            <a:off x="84842" y="1055803"/>
            <a:ext cx="8832916" cy="5429838"/>
          </a:xfrm>
        </p:spPr>
        <p:txBody>
          <a:bodyPr/>
          <a:lstStyle/>
          <a:p>
            <a:endParaRPr lang="en-US" sz="3600" b="1" dirty="0">
              <a:solidFill>
                <a:srgbClr val="C00000"/>
              </a:solidFill>
            </a:endParaRPr>
          </a:p>
          <a:p>
            <a:pPr marL="609585" lvl="1" indent="0">
              <a:buNone/>
            </a:pPr>
            <a:endParaRPr lang="en-US" dirty="0"/>
          </a:p>
        </p:txBody>
      </p:sp>
      <p:sp>
        <p:nvSpPr>
          <p:cNvPr id="5" name="Rectangle 4">
            <a:extLst>
              <a:ext uri="{FF2B5EF4-FFF2-40B4-BE49-F238E27FC236}">
                <a16:creationId xmlns:a16="http://schemas.microsoft.com/office/drawing/2014/main" id="{D4EFD386-A7D3-4042-89FA-DA2A8D2064ED}"/>
              </a:ext>
            </a:extLst>
          </p:cNvPr>
          <p:cNvSpPr/>
          <p:nvPr/>
        </p:nvSpPr>
        <p:spPr>
          <a:xfrm>
            <a:off x="609599" y="1225485"/>
            <a:ext cx="8081913" cy="5509200"/>
          </a:xfrm>
          <a:prstGeom prst="rect">
            <a:avLst/>
          </a:prstGeom>
        </p:spPr>
        <p:txBody>
          <a:bodyPr wrap="square">
            <a:spAutoFit/>
          </a:bodyPr>
          <a:lstStyle/>
          <a:p>
            <a:r>
              <a:rPr lang="en-US" sz="3200" dirty="0"/>
              <a:t>Grades for</a:t>
            </a:r>
            <a:r>
              <a:rPr lang="en-US" sz="3200" b="1" dirty="0"/>
              <a:t> all </a:t>
            </a:r>
            <a:r>
              <a:rPr lang="en-US" sz="3200" dirty="0"/>
              <a:t>Concurrent Enrollment students must be posted online through “The Rock” portal</a:t>
            </a:r>
          </a:p>
          <a:p>
            <a:pPr marL="457200" indent="-457200">
              <a:buFont typeface="Arial" panose="020B0604020202020204" pitchFamily="34" charset="0"/>
              <a:buChar char="•"/>
            </a:pPr>
            <a:r>
              <a:rPr lang="en-US" sz="3200" dirty="0"/>
              <a:t>Post within 48 hours of last class date</a:t>
            </a:r>
          </a:p>
          <a:p>
            <a:pPr marL="457200" indent="-457200">
              <a:buFont typeface="Arial" panose="020B0604020202020204" pitchFamily="34" charset="0"/>
              <a:buChar char="•"/>
            </a:pPr>
            <a:r>
              <a:rPr lang="en-US" sz="3200" dirty="0"/>
              <a:t>Includes grades below C</a:t>
            </a:r>
          </a:p>
          <a:p>
            <a:pPr marL="457200" indent="-457200">
              <a:buFont typeface="Arial" panose="020B0604020202020204" pitchFamily="34" charset="0"/>
              <a:buChar char="•"/>
            </a:pPr>
            <a:r>
              <a:rPr lang="en-US" sz="3200" dirty="0"/>
              <a:t>Students who are no longer enrolled in your class or move away mid-semester must be reported by Withdraw deadline</a:t>
            </a:r>
            <a:endParaRPr lang="en-US" sz="3200" u="sng" dirty="0"/>
          </a:p>
          <a:p>
            <a:pPr marL="457200" indent="-457200">
              <a:buFont typeface="Arial" panose="020B0604020202020204" pitchFamily="34" charset="0"/>
              <a:buChar char="•"/>
            </a:pPr>
            <a:r>
              <a:rPr lang="en-US" sz="3200" dirty="0"/>
              <a:t>Please do </a:t>
            </a:r>
            <a:r>
              <a:rPr lang="en-US" sz="3200" b="1" dirty="0"/>
              <a:t>not use the “No Shows” </a:t>
            </a:r>
            <a:r>
              <a:rPr lang="en-US" sz="3200" dirty="0"/>
              <a:t>option for Concurrent Enrollment students. </a:t>
            </a:r>
          </a:p>
          <a:p>
            <a:pPr marL="457200" indent="-457200">
              <a:buFont typeface="Arial" panose="020B0604020202020204" pitchFamily="34" charset="0"/>
              <a:buChar char="•"/>
            </a:pPr>
            <a:r>
              <a:rPr lang="en-US" sz="3200" dirty="0">
                <a:hlinkClick r:id="rId3"/>
              </a:rPr>
              <a:t>Video tutorial</a:t>
            </a:r>
            <a:endParaRPr lang="en-US" sz="3200" dirty="0"/>
          </a:p>
        </p:txBody>
      </p:sp>
      <p:pic>
        <p:nvPicPr>
          <p:cNvPr id="6" name="Picture 5">
            <a:extLst>
              <a:ext uri="{FF2B5EF4-FFF2-40B4-BE49-F238E27FC236}">
                <a16:creationId xmlns:a16="http://schemas.microsoft.com/office/drawing/2014/main" id="{E719E27F-0B13-422B-9A94-89B64CE06E48}"/>
              </a:ext>
            </a:extLst>
          </p:cNvPr>
          <p:cNvPicPr>
            <a:picLocks noChangeAspect="1"/>
          </p:cNvPicPr>
          <p:nvPr/>
        </p:nvPicPr>
        <p:blipFill rotWithShape="1">
          <a:blip r:embed="rId4"/>
          <a:srcRect r="31529"/>
          <a:stretch/>
        </p:blipFill>
        <p:spPr>
          <a:xfrm>
            <a:off x="7542441" y="2411481"/>
            <a:ext cx="4486999" cy="1171575"/>
          </a:xfrm>
          <a:prstGeom prst="rect">
            <a:avLst/>
          </a:prstGeom>
        </p:spPr>
      </p:pic>
      <p:sp>
        <p:nvSpPr>
          <p:cNvPr id="7" name="Right Arrow 4">
            <a:extLst>
              <a:ext uri="{FF2B5EF4-FFF2-40B4-BE49-F238E27FC236}">
                <a16:creationId xmlns:a16="http://schemas.microsoft.com/office/drawing/2014/main" id="{4085185B-C58E-449A-8734-EA03414E932C}"/>
              </a:ext>
            </a:extLst>
          </p:cNvPr>
          <p:cNvSpPr/>
          <p:nvPr/>
        </p:nvSpPr>
        <p:spPr>
          <a:xfrm rot="8808712">
            <a:off x="10654349" y="2169165"/>
            <a:ext cx="1089062" cy="484632"/>
          </a:xfrm>
          <a:prstGeom prst="rightArrow">
            <a:avLst/>
          </a:prstGeom>
          <a:solidFill>
            <a:srgbClr val="FFFF00"/>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31243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AF4DE-366E-47F8-BCC8-45744356F07B}"/>
              </a:ext>
            </a:extLst>
          </p:cNvPr>
          <p:cNvSpPr>
            <a:spLocks noGrp="1"/>
          </p:cNvSpPr>
          <p:nvPr>
            <p:ph type="title"/>
          </p:nvPr>
        </p:nvSpPr>
        <p:spPr>
          <a:xfrm>
            <a:off x="609600" y="82485"/>
            <a:ext cx="8081913" cy="1143000"/>
          </a:xfrm>
        </p:spPr>
        <p:txBody>
          <a:bodyPr/>
          <a:lstStyle/>
          <a:p>
            <a:r>
              <a:rPr lang="en-US" b="1" dirty="0">
                <a:solidFill>
                  <a:srgbClr val="C00000"/>
                </a:solidFill>
              </a:rPr>
              <a:t>Important Grade Policies </a:t>
            </a:r>
          </a:p>
        </p:txBody>
      </p:sp>
      <p:sp>
        <p:nvSpPr>
          <p:cNvPr id="3" name="Content Placeholder 2">
            <a:extLst>
              <a:ext uri="{FF2B5EF4-FFF2-40B4-BE49-F238E27FC236}">
                <a16:creationId xmlns:a16="http://schemas.microsoft.com/office/drawing/2014/main" id="{46E631F6-7FA9-44D1-BB10-C06BC5E137F3}"/>
              </a:ext>
            </a:extLst>
          </p:cNvPr>
          <p:cNvSpPr>
            <a:spLocks noGrp="1"/>
          </p:cNvSpPr>
          <p:nvPr>
            <p:ph idx="1"/>
          </p:nvPr>
        </p:nvSpPr>
        <p:spPr>
          <a:xfrm>
            <a:off x="84842" y="1055803"/>
            <a:ext cx="8832916" cy="5429838"/>
          </a:xfrm>
        </p:spPr>
        <p:txBody>
          <a:bodyPr/>
          <a:lstStyle/>
          <a:p>
            <a:endParaRPr lang="en-US" sz="3600" b="1" dirty="0">
              <a:solidFill>
                <a:srgbClr val="C00000"/>
              </a:solidFill>
            </a:endParaRPr>
          </a:p>
          <a:p>
            <a:pPr marL="609585" lvl="1" indent="0">
              <a:buNone/>
            </a:pPr>
            <a:endParaRPr lang="en-US" dirty="0"/>
          </a:p>
        </p:txBody>
      </p:sp>
      <p:graphicFrame>
        <p:nvGraphicFramePr>
          <p:cNvPr id="8" name="Table 7">
            <a:extLst>
              <a:ext uri="{FF2B5EF4-FFF2-40B4-BE49-F238E27FC236}">
                <a16:creationId xmlns:a16="http://schemas.microsoft.com/office/drawing/2014/main" id="{03905EB4-5B0E-43A9-B382-25300922511F}"/>
              </a:ext>
            </a:extLst>
          </p:cNvPr>
          <p:cNvGraphicFramePr>
            <a:graphicFrameLocks noGrp="1"/>
          </p:cNvGraphicFramePr>
          <p:nvPr>
            <p:extLst>
              <p:ext uri="{D42A27DB-BD31-4B8C-83A1-F6EECF244321}">
                <p14:modId xmlns:p14="http://schemas.microsoft.com/office/powerpoint/2010/main" val="779819262"/>
              </p:ext>
            </p:extLst>
          </p:nvPr>
        </p:nvGraphicFramePr>
        <p:xfrm>
          <a:off x="426720" y="1225485"/>
          <a:ext cx="8491038" cy="5550030"/>
        </p:xfrm>
        <a:graphic>
          <a:graphicData uri="http://schemas.openxmlformats.org/drawingml/2006/table">
            <a:tbl>
              <a:tblPr firstRow="1" bandRow="1">
                <a:tableStyleId>{6E25E649-3F16-4E02-A733-19D2CDBF48F0}</a:tableStyleId>
              </a:tblPr>
              <a:tblGrid>
                <a:gridCol w="1330263">
                  <a:extLst>
                    <a:ext uri="{9D8B030D-6E8A-4147-A177-3AD203B41FA5}">
                      <a16:colId xmlns:a16="http://schemas.microsoft.com/office/drawing/2014/main" val="2841079055"/>
                    </a:ext>
                  </a:extLst>
                </a:gridCol>
                <a:gridCol w="7160775">
                  <a:extLst>
                    <a:ext uri="{9D8B030D-6E8A-4147-A177-3AD203B41FA5}">
                      <a16:colId xmlns:a16="http://schemas.microsoft.com/office/drawing/2014/main" val="3360795343"/>
                    </a:ext>
                  </a:extLst>
                </a:gridCol>
              </a:tblGrid>
              <a:tr h="590429">
                <a:tc>
                  <a:txBody>
                    <a:bodyPr/>
                    <a:lstStyle/>
                    <a:p>
                      <a:endParaRPr lang="en-US" dirty="0"/>
                    </a:p>
                  </a:txBody>
                  <a:tcPr>
                    <a:lnB w="25400" cmpd="sng">
                      <a:noFill/>
                    </a:lnB>
                  </a:tcPr>
                </a:tc>
                <a:tc>
                  <a:txBody>
                    <a:bodyPr/>
                    <a:lstStyle/>
                    <a:p>
                      <a:endParaRPr lang="en-US"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7955052"/>
                  </a:ext>
                </a:extLst>
              </a:tr>
              <a:tr h="2007458">
                <a:tc>
                  <a:txBody>
                    <a:bodyPr/>
                    <a:lstStyle/>
                    <a:p>
                      <a:pPr algn="ctr"/>
                      <a:r>
                        <a:rPr lang="en-US" sz="1600" b="1" dirty="0"/>
                        <a:t>Course Drops</a:t>
                      </a:r>
                    </a:p>
                  </a:txBody>
                  <a:tcPr>
                    <a:lnT w="25400" cmpd="sng">
                      <a:noFill/>
                    </a:lnT>
                  </a:tcPr>
                </a:tc>
                <a:tc>
                  <a:txBody>
                    <a:bodyPr/>
                    <a:lstStyle/>
                    <a:p>
                      <a:r>
                        <a:rPr lang="en-US" sz="1600" b="1" u="sng" dirty="0"/>
                        <a:t>Before the</a:t>
                      </a:r>
                      <a:r>
                        <a:rPr lang="en-US" sz="1600" b="1" u="sng" baseline="0" dirty="0"/>
                        <a:t> drop deadline</a:t>
                      </a:r>
                      <a:r>
                        <a:rPr lang="en-US" sz="1600" baseline="0" dirty="0"/>
                        <a:t> </a:t>
                      </a:r>
                    </a:p>
                    <a:p>
                      <a:r>
                        <a:rPr lang="en-US" sz="1600" baseline="0" dirty="0"/>
                        <a:t>A student will have the option to drop a course. A drop does not appear on the student’s academic record an no tuition is charged. </a:t>
                      </a:r>
                    </a:p>
                    <a:p>
                      <a:endParaRPr lang="en-US" sz="1600" baseline="0" dirty="0"/>
                    </a:p>
                    <a:p>
                      <a:r>
                        <a:rPr lang="en-US" sz="1600" baseline="0" dirty="0"/>
                        <a:t>Drops will be made for any students who identified at the time of the roster review.</a:t>
                      </a:r>
                    </a:p>
                    <a:p>
                      <a:endParaRPr lang="en-US" sz="1600"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822445992"/>
                  </a:ext>
                </a:extLst>
              </a:tr>
              <a:tr h="2952143">
                <a:tc>
                  <a:txBody>
                    <a:bodyPr/>
                    <a:lstStyle/>
                    <a:p>
                      <a:pPr algn="ctr"/>
                      <a:r>
                        <a:rPr lang="en-US" sz="1600" b="1" dirty="0"/>
                        <a:t>Course Withdraw</a:t>
                      </a:r>
                    </a:p>
                  </a:txBody>
                  <a:tcPr/>
                </a:tc>
                <a:tc>
                  <a:txBody>
                    <a:bodyPr/>
                    <a:lstStyle/>
                    <a:p>
                      <a:r>
                        <a:rPr lang="en-US" sz="1600" b="1" u="sng" dirty="0"/>
                        <a:t>After the drop deadline</a:t>
                      </a:r>
                      <a:r>
                        <a:rPr lang="en-US" sz="1600" dirty="0"/>
                        <a:t> </a:t>
                      </a:r>
                    </a:p>
                    <a:p>
                      <a:r>
                        <a:rPr lang="en-US" sz="1600" dirty="0"/>
                        <a:t>A student will have</a:t>
                      </a:r>
                      <a:r>
                        <a:rPr lang="en-US" sz="1600" baseline="0" dirty="0"/>
                        <a:t> the option to withdraw from a course. A withdraw will result in a “W” grade on their transcript that will not impact their college GPA. 100% of the tuition is still charged to the school district. Students are required to submit a withdraw request to initiate a withdraw. Please note: multiple withdraws could impact a student’s college completion rate and future financial aid eligibility. </a:t>
                      </a:r>
                    </a:p>
                    <a:p>
                      <a:endParaRPr lang="en-US" sz="1600" baseline="0" dirty="0"/>
                    </a:p>
                    <a:p>
                      <a:r>
                        <a:rPr lang="en-US" sz="1600" b="1" i="1" baseline="0" dirty="0"/>
                        <a:t>The withdraw option should be considered if the student is at risk of earning a final grade below C.</a:t>
                      </a:r>
                      <a:endParaRPr lang="en-US" sz="1600" b="1" i="1"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3263592"/>
                  </a:ext>
                </a:extLst>
              </a:tr>
            </a:tbl>
          </a:graphicData>
        </a:graphic>
      </p:graphicFrame>
    </p:spTree>
    <p:extLst>
      <p:ext uri="{BB962C8B-B14F-4D97-AF65-F5344CB8AC3E}">
        <p14:creationId xmlns:p14="http://schemas.microsoft.com/office/powerpoint/2010/main" val="2706169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AF4DE-366E-47F8-BCC8-45744356F07B}"/>
              </a:ext>
            </a:extLst>
          </p:cNvPr>
          <p:cNvSpPr>
            <a:spLocks noGrp="1"/>
          </p:cNvSpPr>
          <p:nvPr>
            <p:ph type="title"/>
          </p:nvPr>
        </p:nvSpPr>
        <p:spPr>
          <a:xfrm>
            <a:off x="609600" y="82485"/>
            <a:ext cx="8081913" cy="1143000"/>
          </a:xfrm>
        </p:spPr>
        <p:txBody>
          <a:bodyPr/>
          <a:lstStyle/>
          <a:p>
            <a:r>
              <a:rPr lang="en-US" b="1" dirty="0">
                <a:solidFill>
                  <a:srgbClr val="C00000"/>
                </a:solidFill>
              </a:rPr>
              <a:t>Important Grade Policies Continued</a:t>
            </a:r>
          </a:p>
        </p:txBody>
      </p:sp>
      <p:graphicFrame>
        <p:nvGraphicFramePr>
          <p:cNvPr id="4" name="Table 3">
            <a:extLst>
              <a:ext uri="{FF2B5EF4-FFF2-40B4-BE49-F238E27FC236}">
                <a16:creationId xmlns:a16="http://schemas.microsoft.com/office/drawing/2014/main" id="{22DCAF26-A462-4A12-9256-F40E15D56091}"/>
              </a:ext>
            </a:extLst>
          </p:cNvPr>
          <p:cNvGraphicFramePr>
            <a:graphicFrameLocks noGrp="1"/>
          </p:cNvGraphicFramePr>
          <p:nvPr>
            <p:extLst>
              <p:ext uri="{D42A27DB-BD31-4B8C-83A1-F6EECF244321}">
                <p14:modId xmlns:p14="http://schemas.microsoft.com/office/powerpoint/2010/main" val="425514099"/>
              </p:ext>
            </p:extLst>
          </p:nvPr>
        </p:nvGraphicFramePr>
        <p:xfrm>
          <a:off x="182880" y="2128520"/>
          <a:ext cx="8656320" cy="4287520"/>
        </p:xfrm>
        <a:graphic>
          <a:graphicData uri="http://schemas.openxmlformats.org/drawingml/2006/table">
            <a:tbl>
              <a:tblPr firstRow="1" bandRow="1">
                <a:tableStyleId>{6E25E649-3F16-4E02-A733-19D2CDBF48F0}</a:tableStyleId>
              </a:tblPr>
              <a:tblGrid>
                <a:gridCol w="2148731">
                  <a:extLst>
                    <a:ext uri="{9D8B030D-6E8A-4147-A177-3AD203B41FA5}">
                      <a16:colId xmlns:a16="http://schemas.microsoft.com/office/drawing/2014/main" val="3697392574"/>
                    </a:ext>
                  </a:extLst>
                </a:gridCol>
                <a:gridCol w="6507589">
                  <a:extLst>
                    <a:ext uri="{9D8B030D-6E8A-4147-A177-3AD203B41FA5}">
                      <a16:colId xmlns:a16="http://schemas.microsoft.com/office/drawing/2014/main" val="3246718780"/>
                    </a:ext>
                  </a:extLst>
                </a:gridCol>
              </a:tblGrid>
              <a:tr h="483555">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135486542"/>
                  </a:ext>
                </a:extLst>
              </a:tr>
              <a:tr h="2675670">
                <a:tc>
                  <a:txBody>
                    <a:bodyPr/>
                    <a:lstStyle/>
                    <a:p>
                      <a:r>
                        <a:rPr lang="en-US" dirty="0"/>
                        <a:t>Incomplete Grades</a:t>
                      </a:r>
                    </a:p>
                    <a:p>
                      <a:endParaRPr lang="en-US" dirty="0"/>
                    </a:p>
                  </a:txBody>
                  <a:tcPr/>
                </a:tc>
                <a:tc>
                  <a:txBody>
                    <a:bodyPr/>
                    <a:lstStyle/>
                    <a:p>
                      <a:r>
                        <a:rPr lang="en-US" sz="1600" dirty="0"/>
                        <a:t>The “I” grade</a:t>
                      </a:r>
                      <a:r>
                        <a:rPr lang="en-US" sz="1600" baseline="0" dirty="0"/>
                        <a:t> is a temporary grade that can be issued to a student with an agreement that additional coursework will be completed by an agreed upon deadline. Students must have completed 75% of the coursework with a C or higher. </a:t>
                      </a:r>
                    </a:p>
                    <a:p>
                      <a:endParaRPr lang="en-US" sz="1600" baseline="0" dirty="0"/>
                    </a:p>
                    <a:p>
                      <a:r>
                        <a:rPr lang="en-US" sz="1600" baseline="0" dirty="0"/>
                        <a:t>After the grace period, instructors will submit a grade change online to change the “I” grade to a final grade of A-F.  An Incomplete Grade Contract must be submitted to the college. </a:t>
                      </a:r>
                    </a:p>
                    <a:p>
                      <a:endParaRPr lang="en-US" sz="1600" baseline="0" dirty="0"/>
                    </a:p>
                    <a:p>
                      <a:r>
                        <a:rPr lang="en-US" sz="1600" baseline="0" dirty="0"/>
                        <a:t>RRCC dean approval required.</a:t>
                      </a:r>
                      <a:endParaRPr lang="en-US" sz="1600" dirty="0"/>
                    </a:p>
                  </a:txBody>
                  <a:tcPr/>
                </a:tc>
                <a:extLst>
                  <a:ext uri="{0D108BD9-81ED-4DB2-BD59-A6C34878D82A}">
                    <a16:rowId xmlns:a16="http://schemas.microsoft.com/office/drawing/2014/main" val="3722277146"/>
                  </a:ext>
                </a:extLst>
              </a:tr>
              <a:tr h="1128295">
                <a:tc>
                  <a:txBody>
                    <a:bodyPr/>
                    <a:lstStyle/>
                    <a:p>
                      <a:r>
                        <a:rPr lang="en-US" dirty="0"/>
                        <a:t>Grade Changes</a:t>
                      </a:r>
                    </a:p>
                  </a:txBody>
                  <a:tcPr/>
                </a:tc>
                <a:tc>
                  <a:txBody>
                    <a:bodyPr/>
                    <a:lstStyle/>
                    <a:p>
                      <a:r>
                        <a:rPr lang="en-US" sz="1600" dirty="0"/>
                        <a:t>In</a:t>
                      </a:r>
                      <a:r>
                        <a:rPr lang="en-US" sz="1600" baseline="0" dirty="0"/>
                        <a:t> some instances when changes to submitted grades are needed, instructors can submit a Grade Change Form online through “The Rock”. </a:t>
                      </a:r>
                    </a:p>
                    <a:p>
                      <a:endParaRPr lang="en-US" sz="1600" baseline="0" dirty="0"/>
                    </a:p>
                    <a:p>
                      <a:r>
                        <a:rPr lang="en-US" sz="1600" baseline="0" dirty="0"/>
                        <a:t>RRCC Dean approval required. </a:t>
                      </a:r>
                      <a:endParaRPr lang="en-US" sz="1600" dirty="0"/>
                    </a:p>
                  </a:txBody>
                  <a:tcPr/>
                </a:tc>
                <a:extLst>
                  <a:ext uri="{0D108BD9-81ED-4DB2-BD59-A6C34878D82A}">
                    <a16:rowId xmlns:a16="http://schemas.microsoft.com/office/drawing/2014/main" val="105049039"/>
                  </a:ext>
                </a:extLst>
              </a:tr>
            </a:tbl>
          </a:graphicData>
        </a:graphic>
      </p:graphicFrame>
    </p:spTree>
    <p:extLst>
      <p:ext uri="{BB962C8B-B14F-4D97-AF65-F5344CB8AC3E}">
        <p14:creationId xmlns:p14="http://schemas.microsoft.com/office/powerpoint/2010/main" val="1824321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AF4DE-366E-47F8-BCC8-45744356F07B}"/>
              </a:ext>
            </a:extLst>
          </p:cNvPr>
          <p:cNvSpPr>
            <a:spLocks noGrp="1"/>
          </p:cNvSpPr>
          <p:nvPr>
            <p:ph type="title"/>
          </p:nvPr>
        </p:nvSpPr>
        <p:spPr>
          <a:xfrm>
            <a:off x="609600" y="82485"/>
            <a:ext cx="8081913" cy="1143000"/>
          </a:xfrm>
        </p:spPr>
        <p:txBody>
          <a:bodyPr/>
          <a:lstStyle/>
          <a:p>
            <a:r>
              <a:rPr lang="en-US" b="1" dirty="0">
                <a:solidFill>
                  <a:srgbClr val="C00000"/>
                </a:solidFill>
              </a:rPr>
              <a:t>Important Grade Policies Continued</a:t>
            </a:r>
          </a:p>
        </p:txBody>
      </p:sp>
      <p:graphicFrame>
        <p:nvGraphicFramePr>
          <p:cNvPr id="4" name="Table 3">
            <a:extLst>
              <a:ext uri="{FF2B5EF4-FFF2-40B4-BE49-F238E27FC236}">
                <a16:creationId xmlns:a16="http://schemas.microsoft.com/office/drawing/2014/main" id="{22DCAF26-A462-4A12-9256-F40E15D56091}"/>
              </a:ext>
            </a:extLst>
          </p:cNvPr>
          <p:cNvGraphicFramePr>
            <a:graphicFrameLocks noGrp="1"/>
          </p:cNvGraphicFramePr>
          <p:nvPr>
            <p:extLst>
              <p:ext uri="{D42A27DB-BD31-4B8C-83A1-F6EECF244321}">
                <p14:modId xmlns:p14="http://schemas.microsoft.com/office/powerpoint/2010/main" val="729715363"/>
              </p:ext>
            </p:extLst>
          </p:nvPr>
        </p:nvGraphicFramePr>
        <p:xfrm>
          <a:off x="162560" y="2126939"/>
          <a:ext cx="8757920" cy="2604122"/>
        </p:xfrm>
        <a:graphic>
          <a:graphicData uri="http://schemas.openxmlformats.org/drawingml/2006/table">
            <a:tbl>
              <a:tblPr firstRow="1" bandRow="1">
                <a:tableStyleId>{6E25E649-3F16-4E02-A733-19D2CDBF48F0}</a:tableStyleId>
              </a:tblPr>
              <a:tblGrid>
                <a:gridCol w="2173951">
                  <a:extLst>
                    <a:ext uri="{9D8B030D-6E8A-4147-A177-3AD203B41FA5}">
                      <a16:colId xmlns:a16="http://schemas.microsoft.com/office/drawing/2014/main" val="3697392574"/>
                    </a:ext>
                  </a:extLst>
                </a:gridCol>
                <a:gridCol w="6583969">
                  <a:extLst>
                    <a:ext uri="{9D8B030D-6E8A-4147-A177-3AD203B41FA5}">
                      <a16:colId xmlns:a16="http://schemas.microsoft.com/office/drawing/2014/main" val="3246718780"/>
                    </a:ext>
                  </a:extLst>
                </a:gridCol>
              </a:tblGrid>
              <a:tr h="387998">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135486542"/>
                  </a:ext>
                </a:extLst>
              </a:tr>
              <a:tr h="2146922">
                <a:tc>
                  <a:txBody>
                    <a:bodyPr/>
                    <a:lstStyle/>
                    <a:p>
                      <a:r>
                        <a:rPr lang="en-US" dirty="0"/>
                        <a:t>Administrative Withdraws</a:t>
                      </a:r>
                    </a:p>
                  </a:txBody>
                  <a:tcPr/>
                </a:tc>
                <a:tc>
                  <a:txBody>
                    <a:bodyPr/>
                    <a:lstStyle/>
                    <a:p>
                      <a:r>
                        <a:rPr lang="en-US" sz="1600" dirty="0"/>
                        <a:t>In rare occasions, an Administrative Withdraw can be requested</a:t>
                      </a:r>
                      <a:r>
                        <a:rPr lang="en-US" sz="1600" baseline="0" dirty="0"/>
                        <a:t> by the instructor on a student’s behalf. An “AW” is for students who have encountered extenuating circumstances that prevented the student from completing coursework, such as illness or injury. </a:t>
                      </a:r>
                    </a:p>
                    <a:p>
                      <a:endParaRPr lang="en-US" sz="1600" baseline="0" dirty="0"/>
                    </a:p>
                    <a:p>
                      <a:r>
                        <a:rPr lang="en-US" sz="1600" baseline="0" dirty="0"/>
                        <a:t>Consult with the Concurrent Enrollment Office. RRCC Enrollment Services approval required.</a:t>
                      </a:r>
                    </a:p>
                  </a:txBody>
                  <a:tcPr/>
                </a:tc>
                <a:extLst>
                  <a:ext uri="{0D108BD9-81ED-4DB2-BD59-A6C34878D82A}">
                    <a16:rowId xmlns:a16="http://schemas.microsoft.com/office/drawing/2014/main" val="3722277146"/>
                  </a:ext>
                </a:extLst>
              </a:tr>
            </a:tbl>
          </a:graphicData>
        </a:graphic>
      </p:graphicFrame>
    </p:spTree>
    <p:extLst>
      <p:ext uri="{BB962C8B-B14F-4D97-AF65-F5344CB8AC3E}">
        <p14:creationId xmlns:p14="http://schemas.microsoft.com/office/powerpoint/2010/main" val="1526211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AF4DE-366E-47F8-BCC8-45744356F07B}"/>
              </a:ext>
            </a:extLst>
          </p:cNvPr>
          <p:cNvSpPr>
            <a:spLocks noGrp="1"/>
          </p:cNvSpPr>
          <p:nvPr>
            <p:ph type="title"/>
          </p:nvPr>
        </p:nvSpPr>
        <p:spPr>
          <a:xfrm>
            <a:off x="609600" y="82485"/>
            <a:ext cx="8081913" cy="1143000"/>
          </a:xfrm>
        </p:spPr>
        <p:txBody>
          <a:bodyPr/>
          <a:lstStyle/>
          <a:p>
            <a:r>
              <a:rPr lang="en-US" b="1" dirty="0">
                <a:solidFill>
                  <a:srgbClr val="C00000"/>
                </a:solidFill>
              </a:rPr>
              <a:t>First Year Overview</a:t>
            </a:r>
          </a:p>
        </p:txBody>
      </p:sp>
      <p:sp>
        <p:nvSpPr>
          <p:cNvPr id="3" name="Content Placeholder 2">
            <a:extLst>
              <a:ext uri="{FF2B5EF4-FFF2-40B4-BE49-F238E27FC236}">
                <a16:creationId xmlns:a16="http://schemas.microsoft.com/office/drawing/2014/main" id="{46E631F6-7FA9-44D1-BB10-C06BC5E137F3}"/>
              </a:ext>
            </a:extLst>
          </p:cNvPr>
          <p:cNvSpPr>
            <a:spLocks noGrp="1"/>
          </p:cNvSpPr>
          <p:nvPr>
            <p:ph idx="1"/>
          </p:nvPr>
        </p:nvSpPr>
        <p:spPr>
          <a:xfrm>
            <a:off x="84842" y="1055803"/>
            <a:ext cx="8832916" cy="5429838"/>
          </a:xfrm>
        </p:spPr>
        <p:txBody>
          <a:bodyPr/>
          <a:lstStyle/>
          <a:p>
            <a:pPr marL="0" indent="0">
              <a:buNone/>
            </a:pPr>
            <a:r>
              <a:rPr lang="en-US" sz="3600" b="1" dirty="0"/>
              <a:t>One semester prior to teaching</a:t>
            </a:r>
          </a:p>
          <a:p>
            <a:r>
              <a:rPr lang="en-US" sz="3600" dirty="0"/>
              <a:t>Schedule a meeting with your RRCC CE liaison.</a:t>
            </a:r>
          </a:p>
          <a:p>
            <a:r>
              <a:rPr lang="en-US" sz="3600" dirty="0"/>
              <a:t>Course syllabus and curriculum must be approved before May 1 (fall courses) or Dec 1 (new spring courses).</a:t>
            </a:r>
          </a:p>
          <a:p>
            <a:r>
              <a:rPr lang="en-US" sz="3600" dirty="0"/>
              <a:t>Log into the Rock and become familiar with the RRCC system. Your D2L shell will be available prior to the start date of the class. </a:t>
            </a:r>
          </a:p>
          <a:p>
            <a:pPr marL="609585" lvl="1" indent="0">
              <a:buNone/>
            </a:pPr>
            <a:endParaRPr lang="en-US" dirty="0"/>
          </a:p>
        </p:txBody>
      </p:sp>
    </p:spTree>
    <p:extLst>
      <p:ext uri="{BB962C8B-B14F-4D97-AF65-F5344CB8AC3E}">
        <p14:creationId xmlns:p14="http://schemas.microsoft.com/office/powerpoint/2010/main" val="1793418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AF4DE-366E-47F8-BCC8-45744356F07B}"/>
              </a:ext>
            </a:extLst>
          </p:cNvPr>
          <p:cNvSpPr>
            <a:spLocks noGrp="1"/>
          </p:cNvSpPr>
          <p:nvPr>
            <p:ph type="title"/>
          </p:nvPr>
        </p:nvSpPr>
        <p:spPr>
          <a:xfrm>
            <a:off x="609600" y="82485"/>
            <a:ext cx="8081913" cy="1143000"/>
          </a:xfrm>
        </p:spPr>
        <p:txBody>
          <a:bodyPr/>
          <a:lstStyle/>
          <a:p>
            <a:r>
              <a:rPr lang="en-US" b="1" dirty="0">
                <a:solidFill>
                  <a:srgbClr val="C00000"/>
                </a:solidFill>
              </a:rPr>
              <a:t>First Year Overview</a:t>
            </a:r>
          </a:p>
        </p:txBody>
      </p:sp>
      <p:sp>
        <p:nvSpPr>
          <p:cNvPr id="3" name="Content Placeholder 2">
            <a:extLst>
              <a:ext uri="{FF2B5EF4-FFF2-40B4-BE49-F238E27FC236}">
                <a16:creationId xmlns:a16="http://schemas.microsoft.com/office/drawing/2014/main" id="{46E631F6-7FA9-44D1-BB10-C06BC5E137F3}"/>
              </a:ext>
            </a:extLst>
          </p:cNvPr>
          <p:cNvSpPr>
            <a:spLocks noGrp="1"/>
          </p:cNvSpPr>
          <p:nvPr>
            <p:ph idx="1"/>
          </p:nvPr>
        </p:nvSpPr>
        <p:spPr>
          <a:xfrm>
            <a:off x="234098" y="991634"/>
            <a:ext cx="8832916" cy="5429838"/>
          </a:xfrm>
        </p:spPr>
        <p:txBody>
          <a:bodyPr/>
          <a:lstStyle/>
          <a:p>
            <a:pPr marL="0" indent="0">
              <a:buNone/>
            </a:pPr>
            <a:r>
              <a:rPr lang="en-US" sz="3600" b="1" dirty="0"/>
              <a:t>One semester prior to teaching</a:t>
            </a:r>
          </a:p>
          <a:p>
            <a:r>
              <a:rPr lang="en-US" sz="3000" dirty="0"/>
              <a:t>The following must be approved and aligned with on-campus courses prior to offering the course:</a:t>
            </a:r>
          </a:p>
          <a:p>
            <a:pPr lvl="1"/>
            <a:r>
              <a:rPr lang="en-US" sz="2400" dirty="0"/>
              <a:t>Class has been reviewed and matches a Common Course in CCCNS and RRCC’s catalog.</a:t>
            </a:r>
          </a:p>
          <a:p>
            <a:pPr lvl="1"/>
            <a:r>
              <a:rPr lang="en-US" sz="2400" dirty="0"/>
              <a:t>Course syllabus has been reviewed.</a:t>
            </a:r>
          </a:p>
          <a:p>
            <a:pPr lvl="1"/>
            <a:r>
              <a:rPr lang="en-US" sz="2400" dirty="0"/>
              <a:t>Course assignments, tests, and papers are at the same level, rigor, relevance, and depth as those in campus-based courses.</a:t>
            </a:r>
          </a:p>
          <a:p>
            <a:pPr lvl="1"/>
            <a:r>
              <a:rPr lang="en-US" sz="2400" dirty="0"/>
              <a:t>Textbook and course materials have been reviewed and are appropriate for use in teaching the college course.</a:t>
            </a:r>
          </a:p>
          <a:p>
            <a:pPr lvl="1"/>
            <a:r>
              <a:rPr lang="en-US" sz="2400" dirty="0"/>
              <a:t>The instructional facilities, including laboratory, studio, and technology facilities have been reviewed and are comparable to campus-based facilities</a:t>
            </a:r>
          </a:p>
          <a:p>
            <a:pPr marL="609585" lvl="1" indent="0">
              <a:buNone/>
            </a:pPr>
            <a:endParaRPr lang="en-US" dirty="0"/>
          </a:p>
        </p:txBody>
      </p:sp>
    </p:spTree>
    <p:extLst>
      <p:ext uri="{BB962C8B-B14F-4D97-AF65-F5344CB8AC3E}">
        <p14:creationId xmlns:p14="http://schemas.microsoft.com/office/powerpoint/2010/main" val="2645511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AF4DE-366E-47F8-BCC8-45744356F07B}"/>
              </a:ext>
            </a:extLst>
          </p:cNvPr>
          <p:cNvSpPr>
            <a:spLocks noGrp="1"/>
          </p:cNvSpPr>
          <p:nvPr>
            <p:ph type="title"/>
          </p:nvPr>
        </p:nvSpPr>
        <p:spPr>
          <a:xfrm>
            <a:off x="609600" y="82485"/>
            <a:ext cx="8081913" cy="1143000"/>
          </a:xfrm>
        </p:spPr>
        <p:txBody>
          <a:bodyPr/>
          <a:lstStyle/>
          <a:p>
            <a:r>
              <a:rPr lang="en-US" b="1" dirty="0">
                <a:solidFill>
                  <a:srgbClr val="C00000"/>
                </a:solidFill>
              </a:rPr>
              <a:t>First Year Overview</a:t>
            </a:r>
          </a:p>
        </p:txBody>
      </p:sp>
      <p:sp>
        <p:nvSpPr>
          <p:cNvPr id="3" name="Content Placeholder 2">
            <a:extLst>
              <a:ext uri="{FF2B5EF4-FFF2-40B4-BE49-F238E27FC236}">
                <a16:creationId xmlns:a16="http://schemas.microsoft.com/office/drawing/2014/main" id="{46E631F6-7FA9-44D1-BB10-C06BC5E137F3}"/>
              </a:ext>
            </a:extLst>
          </p:cNvPr>
          <p:cNvSpPr>
            <a:spLocks noGrp="1"/>
          </p:cNvSpPr>
          <p:nvPr>
            <p:ph idx="1"/>
          </p:nvPr>
        </p:nvSpPr>
        <p:spPr>
          <a:xfrm>
            <a:off x="234098" y="991634"/>
            <a:ext cx="8832916" cy="5429838"/>
          </a:xfrm>
        </p:spPr>
        <p:txBody>
          <a:bodyPr/>
          <a:lstStyle/>
          <a:p>
            <a:pPr marL="0" indent="0">
              <a:buNone/>
            </a:pPr>
            <a:r>
              <a:rPr lang="en-US" sz="3600" b="1" dirty="0"/>
              <a:t>One semester prior to teaching</a:t>
            </a:r>
          </a:p>
          <a:p>
            <a:r>
              <a:rPr lang="en-US" sz="3000" dirty="0"/>
              <a:t>Ensure all textbooks and course materials have been purchased; if using OER materials, ask department about D2L course shells and student access options</a:t>
            </a:r>
          </a:p>
          <a:p>
            <a:pPr marL="0" indent="0">
              <a:buNone/>
            </a:pPr>
            <a:endParaRPr lang="en-US" sz="3000" dirty="0"/>
          </a:p>
          <a:p>
            <a:pPr marL="0" indent="0">
              <a:buNone/>
            </a:pPr>
            <a:r>
              <a:rPr lang="en-US" sz="3000" b="1" dirty="0"/>
              <a:t>CTE Instructors:</a:t>
            </a:r>
          </a:p>
          <a:p>
            <a:r>
              <a:rPr lang="en-US" sz="3000" dirty="0"/>
              <a:t>Complete any additional requested CTE paperwork to receive post-secondary CTE credential.</a:t>
            </a:r>
          </a:p>
          <a:p>
            <a:r>
              <a:rPr lang="en-US" sz="3000" dirty="0"/>
              <a:t>Send official transcripts to </a:t>
            </a:r>
            <a:r>
              <a:rPr lang="en-US" sz="3000" dirty="0">
                <a:hlinkClick r:id="rId3"/>
              </a:rPr>
              <a:t>CTE.credentials@rrcc.edu</a:t>
            </a:r>
            <a:endParaRPr lang="en-US" sz="3000" dirty="0"/>
          </a:p>
          <a:p>
            <a:pPr marL="0" indent="0">
              <a:buNone/>
            </a:pPr>
            <a:endParaRPr lang="en-US" sz="2400" dirty="0"/>
          </a:p>
        </p:txBody>
      </p:sp>
    </p:spTree>
    <p:extLst>
      <p:ext uri="{BB962C8B-B14F-4D97-AF65-F5344CB8AC3E}">
        <p14:creationId xmlns:p14="http://schemas.microsoft.com/office/powerpoint/2010/main" val="2397385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AF4DE-366E-47F8-BCC8-45744356F07B}"/>
              </a:ext>
            </a:extLst>
          </p:cNvPr>
          <p:cNvSpPr>
            <a:spLocks noGrp="1"/>
          </p:cNvSpPr>
          <p:nvPr>
            <p:ph type="title"/>
          </p:nvPr>
        </p:nvSpPr>
        <p:spPr>
          <a:xfrm>
            <a:off x="609600" y="82485"/>
            <a:ext cx="8081913" cy="1143000"/>
          </a:xfrm>
        </p:spPr>
        <p:txBody>
          <a:bodyPr/>
          <a:lstStyle/>
          <a:p>
            <a:r>
              <a:rPr lang="en-US" b="1" dirty="0">
                <a:solidFill>
                  <a:srgbClr val="C00000"/>
                </a:solidFill>
              </a:rPr>
              <a:t>What We’ll Cover</a:t>
            </a:r>
          </a:p>
        </p:txBody>
      </p:sp>
      <p:sp>
        <p:nvSpPr>
          <p:cNvPr id="3" name="Content Placeholder 2">
            <a:extLst>
              <a:ext uri="{FF2B5EF4-FFF2-40B4-BE49-F238E27FC236}">
                <a16:creationId xmlns:a16="http://schemas.microsoft.com/office/drawing/2014/main" id="{46E631F6-7FA9-44D1-BB10-C06BC5E137F3}"/>
              </a:ext>
            </a:extLst>
          </p:cNvPr>
          <p:cNvSpPr>
            <a:spLocks noGrp="1"/>
          </p:cNvSpPr>
          <p:nvPr>
            <p:ph idx="1"/>
          </p:nvPr>
        </p:nvSpPr>
        <p:spPr>
          <a:xfrm>
            <a:off x="84842" y="1055803"/>
            <a:ext cx="8832916" cy="5429838"/>
          </a:xfrm>
        </p:spPr>
        <p:txBody>
          <a:bodyPr/>
          <a:lstStyle/>
          <a:p>
            <a:endParaRPr lang="en-US" sz="3600" b="1" dirty="0">
              <a:solidFill>
                <a:srgbClr val="C00000"/>
              </a:solidFill>
            </a:endParaRPr>
          </a:p>
          <a:p>
            <a:pPr marL="609585" lvl="1" indent="0">
              <a:buNone/>
            </a:pPr>
            <a:endParaRPr lang="en-US" dirty="0"/>
          </a:p>
        </p:txBody>
      </p:sp>
      <p:sp>
        <p:nvSpPr>
          <p:cNvPr id="5" name="Rectangle 4">
            <a:extLst>
              <a:ext uri="{FF2B5EF4-FFF2-40B4-BE49-F238E27FC236}">
                <a16:creationId xmlns:a16="http://schemas.microsoft.com/office/drawing/2014/main" id="{D4EFD386-A7D3-4042-89FA-DA2A8D2064ED}"/>
              </a:ext>
            </a:extLst>
          </p:cNvPr>
          <p:cNvSpPr/>
          <p:nvPr/>
        </p:nvSpPr>
        <p:spPr>
          <a:xfrm>
            <a:off x="609599" y="1225485"/>
            <a:ext cx="8081913" cy="4247317"/>
          </a:xfrm>
          <a:prstGeom prst="rect">
            <a:avLst/>
          </a:prstGeom>
        </p:spPr>
        <p:txBody>
          <a:bodyPr wrap="square">
            <a:spAutoFit/>
          </a:bodyPr>
          <a:lstStyle/>
          <a:p>
            <a:pPr marL="457200" indent="-457200">
              <a:buFont typeface="Arial" panose="020B0604020202020204" pitchFamily="34" charset="0"/>
              <a:buChar char="•"/>
            </a:pPr>
            <a:r>
              <a:rPr lang="en-US" sz="3000" dirty="0"/>
              <a:t>Intent and Benefits of Concurrent Enrollment Program</a:t>
            </a:r>
          </a:p>
          <a:p>
            <a:pPr marL="457200" indent="-457200">
              <a:buFont typeface="Arial" panose="020B0604020202020204" pitchFamily="34" charset="0"/>
              <a:buChar char="•"/>
            </a:pPr>
            <a:r>
              <a:rPr lang="en-US" sz="3000" dirty="0"/>
              <a:t>RRCC Class Expectations</a:t>
            </a:r>
          </a:p>
          <a:p>
            <a:pPr marL="457200" indent="-457200">
              <a:buFont typeface="Arial" panose="020B0604020202020204" pitchFamily="34" charset="0"/>
              <a:buChar char="•"/>
            </a:pPr>
            <a:r>
              <a:rPr lang="en-US" sz="3000" dirty="0"/>
              <a:t>Course Mirroring or Mapping Requirement</a:t>
            </a:r>
          </a:p>
          <a:p>
            <a:pPr marL="457200" indent="-457200">
              <a:buFont typeface="Arial" panose="020B0604020202020204" pitchFamily="34" charset="0"/>
              <a:buChar char="•"/>
            </a:pPr>
            <a:r>
              <a:rPr lang="en-US" sz="3000" dirty="0"/>
              <a:t>The Rock Portal and Log-in instructions</a:t>
            </a:r>
          </a:p>
          <a:p>
            <a:pPr marL="457200" indent="-457200">
              <a:buFont typeface="Arial" panose="020B0604020202020204" pitchFamily="34" charset="0"/>
              <a:buChar char="•"/>
            </a:pPr>
            <a:r>
              <a:rPr lang="en-US" sz="3000" dirty="0"/>
              <a:t>Roster Reviews</a:t>
            </a:r>
          </a:p>
          <a:p>
            <a:pPr marL="457200" indent="-457200">
              <a:buFont typeface="Arial" panose="020B0604020202020204" pitchFamily="34" charset="0"/>
              <a:buChar char="•"/>
            </a:pPr>
            <a:r>
              <a:rPr lang="en-US" sz="3000" dirty="0"/>
              <a:t>RRCC Grade Posting Instructions and Policies</a:t>
            </a:r>
          </a:p>
          <a:p>
            <a:pPr marL="457200" indent="-457200">
              <a:buFont typeface="Arial" panose="020B0604020202020204" pitchFamily="34" charset="0"/>
              <a:buChar char="•"/>
            </a:pPr>
            <a:r>
              <a:rPr lang="en-US" sz="3000" dirty="0"/>
              <a:t>Desire2Learn (D2L)</a:t>
            </a:r>
          </a:p>
          <a:p>
            <a:pPr marL="457200" indent="-457200">
              <a:buFont typeface="Arial" panose="020B0604020202020204" pitchFamily="34" charset="0"/>
              <a:buChar char="•"/>
            </a:pPr>
            <a:r>
              <a:rPr lang="en-US" sz="3000" dirty="0"/>
              <a:t>First year overview</a:t>
            </a:r>
          </a:p>
        </p:txBody>
      </p:sp>
    </p:spTree>
    <p:extLst>
      <p:ext uri="{BB962C8B-B14F-4D97-AF65-F5344CB8AC3E}">
        <p14:creationId xmlns:p14="http://schemas.microsoft.com/office/powerpoint/2010/main" val="1990997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AF4DE-366E-47F8-BCC8-45744356F07B}"/>
              </a:ext>
            </a:extLst>
          </p:cNvPr>
          <p:cNvSpPr>
            <a:spLocks noGrp="1"/>
          </p:cNvSpPr>
          <p:nvPr>
            <p:ph type="title"/>
          </p:nvPr>
        </p:nvSpPr>
        <p:spPr>
          <a:xfrm>
            <a:off x="609600" y="82485"/>
            <a:ext cx="8081913" cy="1143000"/>
          </a:xfrm>
        </p:spPr>
        <p:txBody>
          <a:bodyPr/>
          <a:lstStyle/>
          <a:p>
            <a:r>
              <a:rPr lang="en-US" b="1" dirty="0">
                <a:solidFill>
                  <a:srgbClr val="C00000"/>
                </a:solidFill>
              </a:rPr>
              <a:t>First Year Overview</a:t>
            </a:r>
          </a:p>
        </p:txBody>
      </p:sp>
      <p:sp>
        <p:nvSpPr>
          <p:cNvPr id="3" name="Content Placeholder 2">
            <a:extLst>
              <a:ext uri="{FF2B5EF4-FFF2-40B4-BE49-F238E27FC236}">
                <a16:creationId xmlns:a16="http://schemas.microsoft.com/office/drawing/2014/main" id="{46E631F6-7FA9-44D1-BB10-C06BC5E137F3}"/>
              </a:ext>
            </a:extLst>
          </p:cNvPr>
          <p:cNvSpPr>
            <a:spLocks noGrp="1"/>
          </p:cNvSpPr>
          <p:nvPr>
            <p:ph idx="1"/>
          </p:nvPr>
        </p:nvSpPr>
        <p:spPr>
          <a:xfrm>
            <a:off x="234098" y="991634"/>
            <a:ext cx="8832916" cy="5429838"/>
          </a:xfrm>
        </p:spPr>
        <p:txBody>
          <a:bodyPr/>
          <a:lstStyle/>
          <a:p>
            <a:pPr marL="0" indent="0">
              <a:buNone/>
            </a:pPr>
            <a:r>
              <a:rPr lang="en-US" sz="3600" b="1" dirty="0"/>
              <a:t>One month prior to teaching</a:t>
            </a:r>
          </a:p>
          <a:p>
            <a:r>
              <a:rPr lang="en-US" sz="3000" dirty="0"/>
              <a:t>Attend new instructor orientation at RRCC (optional, but encouraged)</a:t>
            </a:r>
          </a:p>
          <a:p>
            <a:r>
              <a:rPr lang="en-US" sz="3000" dirty="0"/>
              <a:t>If using D2L for instruction, notify your district CE office and the RRCC CE office to prioritize registration</a:t>
            </a:r>
          </a:p>
          <a:p>
            <a:r>
              <a:rPr lang="en-US" sz="3000" dirty="0"/>
              <a:t>Upload syllabus to D2L course shell and email a copy to </a:t>
            </a:r>
            <a:r>
              <a:rPr lang="en-US" sz="3000" dirty="0">
                <a:hlinkClick r:id="rId3"/>
              </a:rPr>
              <a:t>highschoolrelations@rrcc.edu</a:t>
            </a:r>
            <a:endParaRPr lang="en-US" sz="3000" dirty="0"/>
          </a:p>
          <a:p>
            <a:r>
              <a:rPr lang="en-US" sz="3000" dirty="0"/>
              <a:t>Communicate with liaison for any updates</a:t>
            </a:r>
          </a:p>
          <a:p>
            <a:r>
              <a:rPr lang="en-US" sz="3000" dirty="0"/>
              <a:t>Check email for information on student registration</a:t>
            </a:r>
          </a:p>
          <a:p>
            <a:endParaRPr lang="en-US" sz="3000" dirty="0"/>
          </a:p>
          <a:p>
            <a:pPr marL="0" indent="0">
              <a:buNone/>
            </a:pPr>
            <a:endParaRPr lang="en-US" sz="2400" dirty="0"/>
          </a:p>
        </p:txBody>
      </p:sp>
    </p:spTree>
    <p:extLst>
      <p:ext uri="{BB962C8B-B14F-4D97-AF65-F5344CB8AC3E}">
        <p14:creationId xmlns:p14="http://schemas.microsoft.com/office/powerpoint/2010/main" val="3639264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AF4DE-366E-47F8-BCC8-45744356F07B}"/>
              </a:ext>
            </a:extLst>
          </p:cNvPr>
          <p:cNvSpPr>
            <a:spLocks noGrp="1"/>
          </p:cNvSpPr>
          <p:nvPr>
            <p:ph type="title"/>
          </p:nvPr>
        </p:nvSpPr>
        <p:spPr>
          <a:xfrm>
            <a:off x="609600" y="82485"/>
            <a:ext cx="8081913" cy="1143000"/>
          </a:xfrm>
        </p:spPr>
        <p:txBody>
          <a:bodyPr/>
          <a:lstStyle/>
          <a:p>
            <a:r>
              <a:rPr lang="en-US" b="1" dirty="0">
                <a:solidFill>
                  <a:srgbClr val="C00000"/>
                </a:solidFill>
              </a:rPr>
              <a:t>First Year Overview</a:t>
            </a:r>
          </a:p>
        </p:txBody>
      </p:sp>
      <p:sp>
        <p:nvSpPr>
          <p:cNvPr id="3" name="Content Placeholder 2">
            <a:extLst>
              <a:ext uri="{FF2B5EF4-FFF2-40B4-BE49-F238E27FC236}">
                <a16:creationId xmlns:a16="http://schemas.microsoft.com/office/drawing/2014/main" id="{46E631F6-7FA9-44D1-BB10-C06BC5E137F3}"/>
              </a:ext>
            </a:extLst>
          </p:cNvPr>
          <p:cNvSpPr>
            <a:spLocks noGrp="1"/>
          </p:cNvSpPr>
          <p:nvPr>
            <p:ph idx="1"/>
          </p:nvPr>
        </p:nvSpPr>
        <p:spPr>
          <a:xfrm>
            <a:off x="234098" y="991634"/>
            <a:ext cx="8832916" cy="5429838"/>
          </a:xfrm>
        </p:spPr>
        <p:txBody>
          <a:bodyPr/>
          <a:lstStyle/>
          <a:p>
            <a:pPr marL="0" indent="0">
              <a:buNone/>
            </a:pPr>
            <a:r>
              <a:rPr lang="en-US" sz="3600" b="1" dirty="0"/>
              <a:t>First week</a:t>
            </a:r>
          </a:p>
          <a:p>
            <a:r>
              <a:rPr lang="en-US" sz="3000" dirty="0"/>
              <a:t>Start teaching!</a:t>
            </a:r>
          </a:p>
          <a:p>
            <a:r>
              <a:rPr lang="en-US" sz="3000" dirty="0"/>
              <a:t>Distribute RRCC syllabus to students and ensure they are familiar with the differences in HS and college syllabi, and expectations of a college student.</a:t>
            </a:r>
          </a:p>
          <a:p>
            <a:r>
              <a:rPr lang="en-US" sz="3000" dirty="0"/>
              <a:t>Work with district and RRCC CE office to coordinate and support student registration.</a:t>
            </a:r>
          </a:p>
          <a:p>
            <a:pPr marL="0" indent="0">
              <a:buNone/>
            </a:pPr>
            <a:endParaRPr lang="en-US" sz="2400" dirty="0"/>
          </a:p>
        </p:txBody>
      </p:sp>
    </p:spTree>
    <p:extLst>
      <p:ext uri="{BB962C8B-B14F-4D97-AF65-F5344CB8AC3E}">
        <p14:creationId xmlns:p14="http://schemas.microsoft.com/office/powerpoint/2010/main" val="27500148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AF4DE-366E-47F8-BCC8-45744356F07B}"/>
              </a:ext>
            </a:extLst>
          </p:cNvPr>
          <p:cNvSpPr>
            <a:spLocks noGrp="1"/>
          </p:cNvSpPr>
          <p:nvPr>
            <p:ph type="title"/>
          </p:nvPr>
        </p:nvSpPr>
        <p:spPr>
          <a:xfrm>
            <a:off x="609600" y="82485"/>
            <a:ext cx="8081913" cy="1143000"/>
          </a:xfrm>
        </p:spPr>
        <p:txBody>
          <a:bodyPr/>
          <a:lstStyle/>
          <a:p>
            <a:r>
              <a:rPr lang="en-US" b="1" dirty="0">
                <a:solidFill>
                  <a:srgbClr val="C00000"/>
                </a:solidFill>
              </a:rPr>
              <a:t>First Year Overview</a:t>
            </a:r>
          </a:p>
        </p:txBody>
      </p:sp>
      <p:sp>
        <p:nvSpPr>
          <p:cNvPr id="3" name="Content Placeholder 2">
            <a:extLst>
              <a:ext uri="{FF2B5EF4-FFF2-40B4-BE49-F238E27FC236}">
                <a16:creationId xmlns:a16="http://schemas.microsoft.com/office/drawing/2014/main" id="{46E631F6-7FA9-44D1-BB10-C06BC5E137F3}"/>
              </a:ext>
            </a:extLst>
          </p:cNvPr>
          <p:cNvSpPr>
            <a:spLocks noGrp="1"/>
          </p:cNvSpPr>
          <p:nvPr>
            <p:ph idx="1"/>
          </p:nvPr>
        </p:nvSpPr>
        <p:spPr>
          <a:xfrm>
            <a:off x="234098" y="991634"/>
            <a:ext cx="8832916" cy="5429838"/>
          </a:xfrm>
        </p:spPr>
        <p:txBody>
          <a:bodyPr/>
          <a:lstStyle/>
          <a:p>
            <a:pPr marL="0" indent="0">
              <a:buNone/>
            </a:pPr>
            <a:r>
              <a:rPr lang="en-US" sz="3600" b="1" dirty="0"/>
              <a:t>Throughout the semester</a:t>
            </a:r>
          </a:p>
          <a:p>
            <a:r>
              <a:rPr lang="en-US" sz="3000" dirty="0"/>
              <a:t>Check roster on The Rock once registration in complete and inform district and RRCC office of any errors.</a:t>
            </a:r>
          </a:p>
          <a:p>
            <a:r>
              <a:rPr lang="en-US" sz="3000" dirty="0"/>
              <a:t>Schedule yearly observation with RRCC CE liaison.</a:t>
            </a:r>
          </a:p>
          <a:p>
            <a:r>
              <a:rPr lang="en-US" sz="3000" dirty="0"/>
              <a:t>Alert CE office of any students at risk of a D or F that will need to be withdrawn from the course with a grade of W.</a:t>
            </a:r>
          </a:p>
          <a:p>
            <a:r>
              <a:rPr lang="en-US" sz="3000" dirty="0"/>
              <a:t>Communicate regularly with department liaison for information on department/advisory meetings.</a:t>
            </a:r>
          </a:p>
          <a:p>
            <a:endParaRPr lang="en-US" sz="3000" dirty="0"/>
          </a:p>
          <a:p>
            <a:pPr marL="0" indent="0">
              <a:buNone/>
            </a:pPr>
            <a:endParaRPr lang="en-US" sz="2400" dirty="0"/>
          </a:p>
        </p:txBody>
      </p:sp>
    </p:spTree>
    <p:extLst>
      <p:ext uri="{BB962C8B-B14F-4D97-AF65-F5344CB8AC3E}">
        <p14:creationId xmlns:p14="http://schemas.microsoft.com/office/powerpoint/2010/main" val="2239920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AF4DE-366E-47F8-BCC8-45744356F07B}"/>
              </a:ext>
            </a:extLst>
          </p:cNvPr>
          <p:cNvSpPr>
            <a:spLocks noGrp="1"/>
          </p:cNvSpPr>
          <p:nvPr>
            <p:ph type="title"/>
          </p:nvPr>
        </p:nvSpPr>
        <p:spPr>
          <a:xfrm>
            <a:off x="609600" y="82485"/>
            <a:ext cx="8081913" cy="1143000"/>
          </a:xfrm>
        </p:spPr>
        <p:txBody>
          <a:bodyPr/>
          <a:lstStyle/>
          <a:p>
            <a:r>
              <a:rPr lang="en-US" b="1" dirty="0">
                <a:solidFill>
                  <a:srgbClr val="C00000"/>
                </a:solidFill>
              </a:rPr>
              <a:t>First Year Overview</a:t>
            </a:r>
          </a:p>
        </p:txBody>
      </p:sp>
      <p:sp>
        <p:nvSpPr>
          <p:cNvPr id="3" name="Content Placeholder 2">
            <a:extLst>
              <a:ext uri="{FF2B5EF4-FFF2-40B4-BE49-F238E27FC236}">
                <a16:creationId xmlns:a16="http://schemas.microsoft.com/office/drawing/2014/main" id="{46E631F6-7FA9-44D1-BB10-C06BC5E137F3}"/>
              </a:ext>
            </a:extLst>
          </p:cNvPr>
          <p:cNvSpPr>
            <a:spLocks noGrp="1"/>
          </p:cNvSpPr>
          <p:nvPr>
            <p:ph idx="1"/>
          </p:nvPr>
        </p:nvSpPr>
        <p:spPr>
          <a:xfrm>
            <a:off x="234098" y="991634"/>
            <a:ext cx="8832916" cy="5429838"/>
          </a:xfrm>
        </p:spPr>
        <p:txBody>
          <a:bodyPr/>
          <a:lstStyle/>
          <a:p>
            <a:pPr marL="0" indent="0">
              <a:buNone/>
            </a:pPr>
            <a:r>
              <a:rPr lang="en-US" sz="3600" b="1" dirty="0"/>
              <a:t>End of semester</a:t>
            </a:r>
          </a:p>
          <a:p>
            <a:r>
              <a:rPr lang="en-US" sz="3000" dirty="0"/>
              <a:t>Have students complete Student Observations of Instruction (SOIs) through D2L, or a link provided by the RRCC CE office.</a:t>
            </a:r>
          </a:p>
          <a:p>
            <a:r>
              <a:rPr lang="en-US" sz="3000" dirty="0"/>
              <a:t>Submit final grades in Banner.</a:t>
            </a:r>
          </a:p>
          <a:p>
            <a:r>
              <a:rPr lang="en-US" sz="3000" dirty="0"/>
              <a:t>Submit any additional requested course materials to your department (e.g. common final exams, grade reports). This may vary by department.</a:t>
            </a:r>
          </a:p>
          <a:p>
            <a:endParaRPr lang="en-US" sz="3000" dirty="0"/>
          </a:p>
          <a:p>
            <a:pPr marL="0" indent="0">
              <a:buNone/>
            </a:pPr>
            <a:endParaRPr lang="en-US" sz="2400" dirty="0"/>
          </a:p>
        </p:txBody>
      </p:sp>
    </p:spTree>
    <p:extLst>
      <p:ext uri="{BB962C8B-B14F-4D97-AF65-F5344CB8AC3E}">
        <p14:creationId xmlns:p14="http://schemas.microsoft.com/office/powerpoint/2010/main" val="470148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AF4DE-366E-47F8-BCC8-45744356F07B}"/>
              </a:ext>
            </a:extLst>
          </p:cNvPr>
          <p:cNvSpPr>
            <a:spLocks noGrp="1"/>
          </p:cNvSpPr>
          <p:nvPr>
            <p:ph type="title"/>
          </p:nvPr>
        </p:nvSpPr>
        <p:spPr>
          <a:xfrm>
            <a:off x="609600" y="82485"/>
            <a:ext cx="8081913" cy="1143000"/>
          </a:xfrm>
        </p:spPr>
        <p:txBody>
          <a:bodyPr/>
          <a:lstStyle/>
          <a:p>
            <a:r>
              <a:rPr lang="en-US" b="1" dirty="0">
                <a:solidFill>
                  <a:srgbClr val="C00000"/>
                </a:solidFill>
              </a:rPr>
              <a:t>First Year Overview</a:t>
            </a:r>
          </a:p>
        </p:txBody>
      </p:sp>
      <p:sp>
        <p:nvSpPr>
          <p:cNvPr id="3" name="Content Placeholder 2">
            <a:extLst>
              <a:ext uri="{FF2B5EF4-FFF2-40B4-BE49-F238E27FC236}">
                <a16:creationId xmlns:a16="http://schemas.microsoft.com/office/drawing/2014/main" id="{46E631F6-7FA9-44D1-BB10-C06BC5E137F3}"/>
              </a:ext>
            </a:extLst>
          </p:cNvPr>
          <p:cNvSpPr>
            <a:spLocks noGrp="1"/>
          </p:cNvSpPr>
          <p:nvPr>
            <p:ph idx="1"/>
          </p:nvPr>
        </p:nvSpPr>
        <p:spPr>
          <a:xfrm>
            <a:off x="234098" y="991634"/>
            <a:ext cx="8832916" cy="5429838"/>
          </a:xfrm>
        </p:spPr>
        <p:txBody>
          <a:bodyPr/>
          <a:lstStyle/>
          <a:p>
            <a:pPr marL="0" indent="0">
              <a:buNone/>
            </a:pPr>
            <a:r>
              <a:rPr lang="en-US" sz="3600" b="1" dirty="0"/>
              <a:t>Prep for the following year</a:t>
            </a:r>
          </a:p>
          <a:p>
            <a:r>
              <a:rPr lang="en-US" sz="3000" dirty="0"/>
              <a:t>Attend annual professional development at RRCC.</a:t>
            </a:r>
          </a:p>
          <a:p>
            <a:r>
              <a:rPr lang="en-US" sz="3000" dirty="0"/>
              <a:t>Submit updated syllabus and any changes in curriculum to department liaison.</a:t>
            </a:r>
          </a:p>
          <a:p>
            <a:r>
              <a:rPr lang="en-US" sz="3000" dirty="0"/>
              <a:t>Submit request form to add a new course in the same discipline by March 15.</a:t>
            </a:r>
          </a:p>
          <a:p>
            <a:r>
              <a:rPr lang="en-US" sz="3000" dirty="0"/>
              <a:t>Receive appointment letter for next academic year in May.</a:t>
            </a:r>
          </a:p>
          <a:p>
            <a:endParaRPr lang="en-US" sz="3000" dirty="0"/>
          </a:p>
          <a:p>
            <a:pPr marL="0" indent="0">
              <a:buNone/>
            </a:pPr>
            <a:endParaRPr lang="en-US" sz="2400" dirty="0"/>
          </a:p>
        </p:txBody>
      </p:sp>
    </p:spTree>
    <p:extLst>
      <p:ext uri="{BB962C8B-B14F-4D97-AF65-F5344CB8AC3E}">
        <p14:creationId xmlns:p14="http://schemas.microsoft.com/office/powerpoint/2010/main" val="3346087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AF4DE-366E-47F8-BCC8-45744356F07B}"/>
              </a:ext>
            </a:extLst>
          </p:cNvPr>
          <p:cNvSpPr>
            <a:spLocks noGrp="1"/>
          </p:cNvSpPr>
          <p:nvPr>
            <p:ph type="title"/>
          </p:nvPr>
        </p:nvSpPr>
        <p:spPr>
          <a:xfrm>
            <a:off x="609600" y="82485"/>
            <a:ext cx="8081913" cy="1143000"/>
          </a:xfrm>
        </p:spPr>
        <p:txBody>
          <a:bodyPr/>
          <a:lstStyle/>
          <a:p>
            <a:r>
              <a:rPr lang="en-US" b="1" dirty="0">
                <a:solidFill>
                  <a:srgbClr val="C00000"/>
                </a:solidFill>
              </a:rPr>
              <a:t>The Collective Intent of Concurrent Enrollment</a:t>
            </a:r>
          </a:p>
        </p:txBody>
      </p:sp>
      <p:sp>
        <p:nvSpPr>
          <p:cNvPr id="3" name="Content Placeholder 2">
            <a:extLst>
              <a:ext uri="{FF2B5EF4-FFF2-40B4-BE49-F238E27FC236}">
                <a16:creationId xmlns:a16="http://schemas.microsoft.com/office/drawing/2014/main" id="{46E631F6-7FA9-44D1-BB10-C06BC5E137F3}"/>
              </a:ext>
            </a:extLst>
          </p:cNvPr>
          <p:cNvSpPr>
            <a:spLocks noGrp="1"/>
          </p:cNvSpPr>
          <p:nvPr>
            <p:ph idx="1"/>
          </p:nvPr>
        </p:nvSpPr>
        <p:spPr>
          <a:xfrm>
            <a:off x="84842" y="1055803"/>
            <a:ext cx="8832916" cy="5429838"/>
          </a:xfrm>
        </p:spPr>
        <p:txBody>
          <a:bodyPr/>
          <a:lstStyle/>
          <a:p>
            <a:endParaRPr lang="en-US" sz="3600" b="1" dirty="0">
              <a:solidFill>
                <a:srgbClr val="C00000"/>
              </a:solidFill>
            </a:endParaRPr>
          </a:p>
          <a:p>
            <a:pPr marL="609585" lvl="1" indent="0">
              <a:buNone/>
            </a:pPr>
            <a:endParaRPr lang="en-US" dirty="0"/>
          </a:p>
        </p:txBody>
      </p:sp>
      <p:sp>
        <p:nvSpPr>
          <p:cNvPr id="5" name="Rectangle 4">
            <a:extLst>
              <a:ext uri="{FF2B5EF4-FFF2-40B4-BE49-F238E27FC236}">
                <a16:creationId xmlns:a16="http://schemas.microsoft.com/office/drawing/2014/main" id="{D4EFD386-A7D3-4042-89FA-DA2A8D2064ED}"/>
              </a:ext>
            </a:extLst>
          </p:cNvPr>
          <p:cNvSpPr/>
          <p:nvPr/>
        </p:nvSpPr>
        <p:spPr>
          <a:xfrm>
            <a:off x="625642" y="2016545"/>
            <a:ext cx="8081913" cy="3785652"/>
          </a:xfrm>
          <a:prstGeom prst="rect">
            <a:avLst/>
          </a:prstGeom>
        </p:spPr>
        <p:txBody>
          <a:bodyPr wrap="square">
            <a:spAutoFit/>
          </a:bodyPr>
          <a:lstStyle/>
          <a:p>
            <a:pPr marL="457200" indent="-457200">
              <a:buFont typeface="Arial" panose="020B0604020202020204" pitchFamily="34" charset="0"/>
              <a:buChar char="•"/>
            </a:pPr>
            <a:r>
              <a:rPr lang="en-US" sz="3000" dirty="0"/>
              <a:t>Reduce the need for remediation</a:t>
            </a:r>
          </a:p>
          <a:p>
            <a:pPr marL="457200" indent="-457200">
              <a:buFont typeface="Arial" panose="020B0604020202020204" pitchFamily="34" charset="0"/>
              <a:buChar char="•"/>
            </a:pPr>
            <a:r>
              <a:rPr lang="en-US" sz="3000" dirty="0"/>
              <a:t>Improve high school and college completion rates</a:t>
            </a:r>
          </a:p>
          <a:p>
            <a:pPr marL="457200" indent="-457200">
              <a:buFont typeface="Arial" panose="020B0604020202020204" pitchFamily="34" charset="0"/>
              <a:buChar char="•"/>
            </a:pPr>
            <a:r>
              <a:rPr lang="en-US" sz="3000" dirty="0"/>
              <a:t>Provide equal access to higher education </a:t>
            </a:r>
          </a:p>
          <a:p>
            <a:pPr marL="457200" indent="-457200">
              <a:buFont typeface="Arial" panose="020B0604020202020204" pitchFamily="34" charset="0"/>
              <a:buChar char="•"/>
            </a:pPr>
            <a:r>
              <a:rPr lang="en-US" sz="3000" dirty="0"/>
              <a:t>Reduce the cost of higher education for students</a:t>
            </a:r>
          </a:p>
          <a:p>
            <a:pPr marL="457200" indent="-457200">
              <a:buFont typeface="Arial" panose="020B0604020202020204" pitchFamily="34" charset="0"/>
              <a:buChar char="•"/>
            </a:pPr>
            <a:r>
              <a:rPr lang="en-US" sz="3000" dirty="0"/>
              <a:t>Enrich educational offerings within the high schools</a:t>
            </a:r>
          </a:p>
        </p:txBody>
      </p:sp>
    </p:spTree>
    <p:extLst>
      <p:ext uri="{BB962C8B-B14F-4D97-AF65-F5344CB8AC3E}">
        <p14:creationId xmlns:p14="http://schemas.microsoft.com/office/powerpoint/2010/main" val="3413126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AF4DE-366E-47F8-BCC8-45744356F07B}"/>
              </a:ext>
            </a:extLst>
          </p:cNvPr>
          <p:cNvSpPr>
            <a:spLocks noGrp="1"/>
          </p:cNvSpPr>
          <p:nvPr>
            <p:ph type="title"/>
          </p:nvPr>
        </p:nvSpPr>
        <p:spPr>
          <a:xfrm>
            <a:off x="609600" y="82485"/>
            <a:ext cx="8081913" cy="1143000"/>
          </a:xfrm>
        </p:spPr>
        <p:txBody>
          <a:bodyPr/>
          <a:lstStyle/>
          <a:p>
            <a:r>
              <a:rPr lang="en-US" b="1" dirty="0">
                <a:solidFill>
                  <a:srgbClr val="C00000"/>
                </a:solidFill>
              </a:rPr>
              <a:t>RRCC Class Expectations</a:t>
            </a:r>
          </a:p>
        </p:txBody>
      </p:sp>
      <p:sp>
        <p:nvSpPr>
          <p:cNvPr id="3" name="Content Placeholder 2">
            <a:extLst>
              <a:ext uri="{FF2B5EF4-FFF2-40B4-BE49-F238E27FC236}">
                <a16:creationId xmlns:a16="http://schemas.microsoft.com/office/drawing/2014/main" id="{46E631F6-7FA9-44D1-BB10-C06BC5E137F3}"/>
              </a:ext>
            </a:extLst>
          </p:cNvPr>
          <p:cNvSpPr>
            <a:spLocks noGrp="1"/>
          </p:cNvSpPr>
          <p:nvPr>
            <p:ph idx="1"/>
          </p:nvPr>
        </p:nvSpPr>
        <p:spPr>
          <a:xfrm>
            <a:off x="84842" y="1055803"/>
            <a:ext cx="8832916" cy="5429838"/>
          </a:xfrm>
        </p:spPr>
        <p:txBody>
          <a:bodyPr/>
          <a:lstStyle/>
          <a:p>
            <a:endParaRPr lang="en-US" sz="3600" b="1" dirty="0">
              <a:solidFill>
                <a:srgbClr val="C00000"/>
              </a:solidFill>
            </a:endParaRPr>
          </a:p>
          <a:p>
            <a:pPr marL="609585" lvl="1" indent="0">
              <a:buNone/>
            </a:pPr>
            <a:endParaRPr lang="en-US" dirty="0"/>
          </a:p>
        </p:txBody>
      </p:sp>
      <p:sp>
        <p:nvSpPr>
          <p:cNvPr id="5" name="Rectangle 4">
            <a:extLst>
              <a:ext uri="{FF2B5EF4-FFF2-40B4-BE49-F238E27FC236}">
                <a16:creationId xmlns:a16="http://schemas.microsoft.com/office/drawing/2014/main" id="{D4EFD386-A7D3-4042-89FA-DA2A8D2064ED}"/>
              </a:ext>
            </a:extLst>
          </p:cNvPr>
          <p:cNvSpPr/>
          <p:nvPr/>
        </p:nvSpPr>
        <p:spPr>
          <a:xfrm>
            <a:off x="609599" y="1225485"/>
            <a:ext cx="8081913" cy="5170646"/>
          </a:xfrm>
          <a:prstGeom prst="rect">
            <a:avLst/>
          </a:prstGeom>
        </p:spPr>
        <p:txBody>
          <a:bodyPr wrap="square">
            <a:spAutoFit/>
          </a:bodyPr>
          <a:lstStyle/>
          <a:p>
            <a:pPr marL="457200" indent="-457200">
              <a:buFont typeface="Arial" panose="020B0604020202020204" pitchFamily="34" charset="0"/>
              <a:buChar char="•"/>
            </a:pPr>
            <a:r>
              <a:rPr lang="en-US" sz="3000" dirty="0"/>
              <a:t>Taught by high school teachers who meet HLC guidelines and approved by RRCC chairs, leads and deans</a:t>
            </a:r>
          </a:p>
          <a:p>
            <a:pPr marL="457200" indent="-457200">
              <a:buFont typeface="Arial" panose="020B0604020202020204" pitchFamily="34" charset="0"/>
              <a:buChar char="•"/>
            </a:pPr>
            <a:r>
              <a:rPr lang="en-US" sz="3000" dirty="0"/>
              <a:t>High school and RRCC curriculum align</a:t>
            </a:r>
          </a:p>
          <a:p>
            <a:pPr marL="457200" indent="-457200">
              <a:buFont typeface="Arial" panose="020B0604020202020204" pitchFamily="34" charset="0"/>
              <a:buChar char="•"/>
            </a:pPr>
            <a:r>
              <a:rPr lang="en-US" sz="3000" dirty="0"/>
              <a:t>Grades permanently recorded on RRCC transcript/GPA is impacted</a:t>
            </a:r>
          </a:p>
          <a:p>
            <a:pPr marL="457200" indent="-457200">
              <a:buFont typeface="Arial" panose="020B0604020202020204" pitchFamily="34" charset="0"/>
              <a:buChar char="•"/>
            </a:pPr>
            <a:r>
              <a:rPr lang="en-US" sz="3000" dirty="0"/>
              <a:t>Annual class observation by RRCC Department chair </a:t>
            </a:r>
          </a:p>
          <a:p>
            <a:pPr marL="457200" indent="-457200">
              <a:buFont typeface="Arial" panose="020B0604020202020204" pitchFamily="34" charset="0"/>
              <a:buChar char="•"/>
            </a:pPr>
            <a:r>
              <a:rPr lang="en-US" sz="3000" dirty="0"/>
              <a:t>Student evaluations collected for each course</a:t>
            </a:r>
          </a:p>
          <a:p>
            <a:pPr marL="457200" indent="-457200">
              <a:buFont typeface="Arial" panose="020B0604020202020204" pitchFamily="34" charset="0"/>
              <a:buChar char="•"/>
            </a:pPr>
            <a:r>
              <a:rPr lang="en-US" sz="3000" dirty="0"/>
              <a:t>Required to post accessible course syllabus in Desire2Learn (D2L) course shells each semester</a:t>
            </a:r>
          </a:p>
        </p:txBody>
      </p:sp>
    </p:spTree>
    <p:extLst>
      <p:ext uri="{BB962C8B-B14F-4D97-AF65-F5344CB8AC3E}">
        <p14:creationId xmlns:p14="http://schemas.microsoft.com/office/powerpoint/2010/main" val="1317588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AF4DE-366E-47F8-BCC8-45744356F07B}"/>
              </a:ext>
            </a:extLst>
          </p:cNvPr>
          <p:cNvSpPr>
            <a:spLocks noGrp="1"/>
          </p:cNvSpPr>
          <p:nvPr>
            <p:ph type="title"/>
          </p:nvPr>
        </p:nvSpPr>
        <p:spPr>
          <a:xfrm>
            <a:off x="0" y="82485"/>
            <a:ext cx="9002600" cy="1143000"/>
          </a:xfrm>
        </p:spPr>
        <p:txBody>
          <a:bodyPr/>
          <a:lstStyle/>
          <a:p>
            <a:r>
              <a:rPr lang="en-US" b="1" dirty="0">
                <a:solidFill>
                  <a:srgbClr val="C00000"/>
                </a:solidFill>
              </a:rPr>
              <a:t>Differences in HS and College Instructor Expectations</a:t>
            </a:r>
          </a:p>
        </p:txBody>
      </p:sp>
      <p:sp>
        <p:nvSpPr>
          <p:cNvPr id="3" name="Content Placeholder 2">
            <a:extLst>
              <a:ext uri="{FF2B5EF4-FFF2-40B4-BE49-F238E27FC236}">
                <a16:creationId xmlns:a16="http://schemas.microsoft.com/office/drawing/2014/main" id="{46E631F6-7FA9-44D1-BB10-C06BC5E137F3}"/>
              </a:ext>
            </a:extLst>
          </p:cNvPr>
          <p:cNvSpPr>
            <a:spLocks noGrp="1"/>
          </p:cNvSpPr>
          <p:nvPr>
            <p:ph idx="1"/>
          </p:nvPr>
        </p:nvSpPr>
        <p:spPr>
          <a:xfrm>
            <a:off x="84842" y="1055803"/>
            <a:ext cx="8832916" cy="5429838"/>
          </a:xfrm>
        </p:spPr>
        <p:txBody>
          <a:bodyPr/>
          <a:lstStyle/>
          <a:p>
            <a:endParaRPr lang="en-US" sz="3600" b="1" dirty="0">
              <a:solidFill>
                <a:srgbClr val="C00000"/>
              </a:solidFill>
            </a:endParaRPr>
          </a:p>
          <a:p>
            <a:pPr marL="609585" lvl="1" indent="0">
              <a:buNone/>
            </a:pPr>
            <a:endParaRPr lang="en-US" dirty="0"/>
          </a:p>
        </p:txBody>
      </p:sp>
      <p:pic>
        <p:nvPicPr>
          <p:cNvPr id="6" name="Content Placeholder 3">
            <a:extLst>
              <a:ext uri="{FF2B5EF4-FFF2-40B4-BE49-F238E27FC236}">
                <a16:creationId xmlns:a16="http://schemas.microsoft.com/office/drawing/2014/main" id="{8731C9F2-A5A4-4861-B87E-0289AA0CA024}"/>
              </a:ext>
            </a:extLst>
          </p:cNvPr>
          <p:cNvPicPr>
            <a:picLocks noChangeAspect="1"/>
          </p:cNvPicPr>
          <p:nvPr/>
        </p:nvPicPr>
        <p:blipFill>
          <a:blip r:embed="rId3"/>
          <a:stretch>
            <a:fillRect/>
          </a:stretch>
        </p:blipFill>
        <p:spPr>
          <a:xfrm>
            <a:off x="0" y="2810878"/>
            <a:ext cx="9468534" cy="4047122"/>
          </a:xfrm>
          <a:prstGeom prst="rect">
            <a:avLst/>
          </a:prstGeom>
        </p:spPr>
      </p:pic>
    </p:spTree>
    <p:extLst>
      <p:ext uri="{BB962C8B-B14F-4D97-AF65-F5344CB8AC3E}">
        <p14:creationId xmlns:p14="http://schemas.microsoft.com/office/powerpoint/2010/main" val="3164971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AF4DE-366E-47F8-BCC8-45744356F07B}"/>
              </a:ext>
            </a:extLst>
          </p:cNvPr>
          <p:cNvSpPr>
            <a:spLocks noGrp="1"/>
          </p:cNvSpPr>
          <p:nvPr>
            <p:ph type="title"/>
          </p:nvPr>
        </p:nvSpPr>
        <p:spPr>
          <a:xfrm>
            <a:off x="609600" y="82485"/>
            <a:ext cx="8081913" cy="1143000"/>
          </a:xfrm>
        </p:spPr>
        <p:txBody>
          <a:bodyPr/>
          <a:lstStyle/>
          <a:p>
            <a:r>
              <a:rPr lang="en-US" b="1" dirty="0">
                <a:solidFill>
                  <a:srgbClr val="C00000"/>
                </a:solidFill>
              </a:rPr>
              <a:t>Concurrent Enrollment and HLC Accreditation</a:t>
            </a:r>
          </a:p>
        </p:txBody>
      </p:sp>
      <p:sp>
        <p:nvSpPr>
          <p:cNvPr id="3" name="Content Placeholder 2">
            <a:extLst>
              <a:ext uri="{FF2B5EF4-FFF2-40B4-BE49-F238E27FC236}">
                <a16:creationId xmlns:a16="http://schemas.microsoft.com/office/drawing/2014/main" id="{46E631F6-7FA9-44D1-BB10-C06BC5E137F3}"/>
              </a:ext>
            </a:extLst>
          </p:cNvPr>
          <p:cNvSpPr>
            <a:spLocks noGrp="1"/>
          </p:cNvSpPr>
          <p:nvPr>
            <p:ph idx="1"/>
          </p:nvPr>
        </p:nvSpPr>
        <p:spPr>
          <a:xfrm>
            <a:off x="84842" y="1055803"/>
            <a:ext cx="8832916" cy="5429838"/>
          </a:xfrm>
        </p:spPr>
        <p:txBody>
          <a:bodyPr/>
          <a:lstStyle/>
          <a:p>
            <a:endParaRPr lang="en-US" sz="3600" b="1" dirty="0">
              <a:solidFill>
                <a:srgbClr val="C00000"/>
              </a:solidFill>
            </a:endParaRPr>
          </a:p>
          <a:p>
            <a:pPr marL="609585" lvl="1" indent="0">
              <a:buNone/>
            </a:pPr>
            <a:endParaRPr lang="en-US" dirty="0"/>
          </a:p>
        </p:txBody>
      </p:sp>
      <p:sp>
        <p:nvSpPr>
          <p:cNvPr id="5" name="Rectangle 4">
            <a:extLst>
              <a:ext uri="{FF2B5EF4-FFF2-40B4-BE49-F238E27FC236}">
                <a16:creationId xmlns:a16="http://schemas.microsoft.com/office/drawing/2014/main" id="{D4EFD386-A7D3-4042-89FA-DA2A8D2064ED}"/>
              </a:ext>
            </a:extLst>
          </p:cNvPr>
          <p:cNvSpPr/>
          <p:nvPr/>
        </p:nvSpPr>
        <p:spPr>
          <a:xfrm>
            <a:off x="460343" y="2198803"/>
            <a:ext cx="8081913" cy="4154984"/>
          </a:xfrm>
          <a:prstGeom prst="rect">
            <a:avLst/>
          </a:prstGeom>
        </p:spPr>
        <p:txBody>
          <a:bodyPr wrap="square">
            <a:spAutoFit/>
          </a:bodyPr>
          <a:lstStyle/>
          <a:p>
            <a:r>
              <a:rPr lang="en-US" sz="2400" b="1" dirty="0"/>
              <a:t>All courses should mirror those at RRCC or require course mapping to ensure alignment. This can be accomplished by collaborating closely with RRCC department chair/leads.</a:t>
            </a:r>
          </a:p>
          <a:p>
            <a:endParaRPr lang="en-US" sz="2400" i="1" dirty="0"/>
          </a:p>
          <a:p>
            <a:r>
              <a:rPr lang="en-US" sz="2400" i="1" dirty="0"/>
              <a:t>The Higher Learning Commission (Criterion 3 Standard-Core Component) :</a:t>
            </a:r>
          </a:p>
          <a:p>
            <a:r>
              <a:rPr lang="en-US" sz="2400" i="1" dirty="0"/>
              <a:t>The institution’s program quality and learning goals are </a:t>
            </a:r>
            <a:r>
              <a:rPr lang="en-US" sz="2400" b="1" i="1" dirty="0"/>
              <a:t>consistent across all modes of delivery and all locations </a:t>
            </a:r>
            <a:r>
              <a:rPr lang="en-US" sz="2400" i="1" dirty="0"/>
              <a:t>(on the main campus, at additional locations, by distance delivery as </a:t>
            </a:r>
            <a:r>
              <a:rPr lang="en-US" sz="2400" b="1" i="1" dirty="0"/>
              <a:t>dual credit</a:t>
            </a:r>
            <a:r>
              <a:rPr lang="en-US" sz="2400" i="1" dirty="0"/>
              <a:t>, through contractual and consortial arrangements or any other modality)</a:t>
            </a:r>
            <a:r>
              <a:rPr lang="en-US" sz="2400" b="1" i="1" dirty="0"/>
              <a:t> .</a:t>
            </a:r>
          </a:p>
        </p:txBody>
      </p:sp>
    </p:spTree>
    <p:extLst>
      <p:ext uri="{BB962C8B-B14F-4D97-AF65-F5344CB8AC3E}">
        <p14:creationId xmlns:p14="http://schemas.microsoft.com/office/powerpoint/2010/main" val="557385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AF4DE-366E-47F8-BCC8-45744356F07B}"/>
              </a:ext>
            </a:extLst>
          </p:cNvPr>
          <p:cNvSpPr>
            <a:spLocks noGrp="1"/>
          </p:cNvSpPr>
          <p:nvPr>
            <p:ph type="title"/>
          </p:nvPr>
        </p:nvSpPr>
        <p:spPr>
          <a:xfrm>
            <a:off x="609600" y="82485"/>
            <a:ext cx="8081913" cy="1143000"/>
          </a:xfrm>
        </p:spPr>
        <p:txBody>
          <a:bodyPr/>
          <a:lstStyle/>
          <a:p>
            <a:r>
              <a:rPr lang="en-US" b="1" dirty="0">
                <a:solidFill>
                  <a:srgbClr val="C00000"/>
                </a:solidFill>
              </a:rPr>
              <a:t>RRCC Department Liaison</a:t>
            </a:r>
          </a:p>
        </p:txBody>
      </p:sp>
      <p:sp>
        <p:nvSpPr>
          <p:cNvPr id="3" name="Content Placeholder 2">
            <a:extLst>
              <a:ext uri="{FF2B5EF4-FFF2-40B4-BE49-F238E27FC236}">
                <a16:creationId xmlns:a16="http://schemas.microsoft.com/office/drawing/2014/main" id="{46E631F6-7FA9-44D1-BB10-C06BC5E137F3}"/>
              </a:ext>
            </a:extLst>
          </p:cNvPr>
          <p:cNvSpPr>
            <a:spLocks noGrp="1"/>
          </p:cNvSpPr>
          <p:nvPr>
            <p:ph idx="1"/>
          </p:nvPr>
        </p:nvSpPr>
        <p:spPr>
          <a:xfrm>
            <a:off x="84842" y="1055803"/>
            <a:ext cx="8832916" cy="5429838"/>
          </a:xfrm>
        </p:spPr>
        <p:txBody>
          <a:bodyPr/>
          <a:lstStyle/>
          <a:p>
            <a:pPr lvl="1">
              <a:buFont typeface="Arial" panose="020B0604020202020204" pitchFamily="34" charset="0"/>
              <a:buChar char="•"/>
            </a:pPr>
            <a:r>
              <a:rPr lang="en-US" sz="3000" dirty="0"/>
              <a:t>You will be partnered with an RRCC Liaison in your academic department, which may be the Dean, Chair, or Lead. Your liaison’s contact information is provided on the Instructor Checklist.</a:t>
            </a:r>
          </a:p>
          <a:p>
            <a:pPr lvl="1">
              <a:buFont typeface="Arial" panose="020B0604020202020204" pitchFamily="34" charset="0"/>
              <a:buChar char="•"/>
            </a:pPr>
            <a:r>
              <a:rPr lang="en-US" sz="3000" dirty="0"/>
              <a:t>Reach out to your liaison to discuss the course, curriculum, syllabi, and department requirements. Course planning can be an intensive process and take a significant amount of time, so we encourage you to connect with your liaison as soon as possible.</a:t>
            </a:r>
          </a:p>
          <a:p>
            <a:pPr marL="609585" lvl="1" indent="0">
              <a:buNone/>
            </a:pPr>
            <a:endParaRPr lang="en-US" dirty="0"/>
          </a:p>
        </p:txBody>
      </p:sp>
      <p:sp>
        <p:nvSpPr>
          <p:cNvPr id="5" name="Rectangle 4">
            <a:extLst>
              <a:ext uri="{FF2B5EF4-FFF2-40B4-BE49-F238E27FC236}">
                <a16:creationId xmlns:a16="http://schemas.microsoft.com/office/drawing/2014/main" id="{D4EFD386-A7D3-4042-89FA-DA2A8D2064ED}"/>
              </a:ext>
            </a:extLst>
          </p:cNvPr>
          <p:cNvSpPr/>
          <p:nvPr/>
        </p:nvSpPr>
        <p:spPr>
          <a:xfrm>
            <a:off x="460343" y="2198803"/>
            <a:ext cx="8081913" cy="461665"/>
          </a:xfrm>
          <a:prstGeom prst="rect">
            <a:avLst/>
          </a:prstGeom>
        </p:spPr>
        <p:txBody>
          <a:bodyPr wrap="square">
            <a:spAutoFit/>
          </a:bodyPr>
          <a:lstStyle/>
          <a:p>
            <a:r>
              <a:rPr lang="en-US" sz="2400" dirty="0"/>
              <a:t> </a:t>
            </a:r>
          </a:p>
        </p:txBody>
      </p:sp>
    </p:spTree>
    <p:extLst>
      <p:ext uri="{BB962C8B-B14F-4D97-AF65-F5344CB8AC3E}">
        <p14:creationId xmlns:p14="http://schemas.microsoft.com/office/powerpoint/2010/main" val="1173880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AF4DE-366E-47F8-BCC8-45744356F07B}"/>
              </a:ext>
            </a:extLst>
          </p:cNvPr>
          <p:cNvSpPr>
            <a:spLocks noGrp="1"/>
          </p:cNvSpPr>
          <p:nvPr>
            <p:ph type="title"/>
          </p:nvPr>
        </p:nvSpPr>
        <p:spPr>
          <a:xfrm>
            <a:off x="609600" y="82485"/>
            <a:ext cx="8081913" cy="1143000"/>
          </a:xfrm>
        </p:spPr>
        <p:txBody>
          <a:bodyPr/>
          <a:lstStyle/>
          <a:p>
            <a:r>
              <a:rPr lang="en-US" b="1" dirty="0">
                <a:solidFill>
                  <a:srgbClr val="C00000"/>
                </a:solidFill>
              </a:rPr>
              <a:t>“The Rock” Portal</a:t>
            </a:r>
          </a:p>
        </p:txBody>
      </p:sp>
      <p:sp>
        <p:nvSpPr>
          <p:cNvPr id="3" name="Content Placeholder 2">
            <a:extLst>
              <a:ext uri="{FF2B5EF4-FFF2-40B4-BE49-F238E27FC236}">
                <a16:creationId xmlns:a16="http://schemas.microsoft.com/office/drawing/2014/main" id="{46E631F6-7FA9-44D1-BB10-C06BC5E137F3}"/>
              </a:ext>
            </a:extLst>
          </p:cNvPr>
          <p:cNvSpPr>
            <a:spLocks noGrp="1"/>
          </p:cNvSpPr>
          <p:nvPr>
            <p:ph idx="1"/>
          </p:nvPr>
        </p:nvSpPr>
        <p:spPr>
          <a:xfrm>
            <a:off x="84842" y="1055803"/>
            <a:ext cx="8832916" cy="5429838"/>
          </a:xfrm>
        </p:spPr>
        <p:txBody>
          <a:bodyPr/>
          <a:lstStyle/>
          <a:p>
            <a:endParaRPr lang="en-US" sz="3600" b="1" dirty="0">
              <a:solidFill>
                <a:srgbClr val="C00000"/>
              </a:solidFill>
            </a:endParaRPr>
          </a:p>
          <a:p>
            <a:pPr marL="609585" lvl="1" indent="0">
              <a:buNone/>
            </a:pPr>
            <a:endParaRPr lang="en-US" dirty="0"/>
          </a:p>
        </p:txBody>
      </p:sp>
      <p:sp>
        <p:nvSpPr>
          <p:cNvPr id="5" name="Rectangle 4">
            <a:extLst>
              <a:ext uri="{FF2B5EF4-FFF2-40B4-BE49-F238E27FC236}">
                <a16:creationId xmlns:a16="http://schemas.microsoft.com/office/drawing/2014/main" id="{D4EFD386-A7D3-4042-89FA-DA2A8D2064ED}"/>
              </a:ext>
            </a:extLst>
          </p:cNvPr>
          <p:cNvSpPr/>
          <p:nvPr/>
        </p:nvSpPr>
        <p:spPr>
          <a:xfrm>
            <a:off x="609600" y="929492"/>
            <a:ext cx="8421281" cy="2862322"/>
          </a:xfrm>
          <a:prstGeom prst="rect">
            <a:avLst/>
          </a:prstGeom>
        </p:spPr>
        <p:txBody>
          <a:bodyPr wrap="square">
            <a:spAutoFit/>
          </a:bodyPr>
          <a:lstStyle/>
          <a:p>
            <a:r>
              <a:rPr lang="en-US" sz="3000" dirty="0"/>
              <a:t>On the Portal, you can: </a:t>
            </a:r>
          </a:p>
          <a:p>
            <a:pPr marL="457200" indent="-457200">
              <a:buFont typeface="Arial" panose="020B0604020202020204" pitchFamily="34" charset="0"/>
              <a:buChar char="•"/>
            </a:pPr>
            <a:r>
              <a:rPr lang="en-US" sz="3000" dirty="0"/>
              <a:t>Review Rosters</a:t>
            </a:r>
          </a:p>
          <a:p>
            <a:pPr marL="457200" indent="-457200">
              <a:buFont typeface="Arial" panose="020B0604020202020204" pitchFamily="34" charset="0"/>
              <a:buChar char="•"/>
            </a:pPr>
            <a:r>
              <a:rPr lang="en-US" sz="3000" dirty="0"/>
              <a:t>Post Final Grades</a:t>
            </a:r>
          </a:p>
          <a:p>
            <a:pPr marL="457200" indent="-457200">
              <a:buFont typeface="Arial" panose="020B0604020202020204" pitchFamily="34" charset="0"/>
              <a:buChar char="•"/>
            </a:pPr>
            <a:r>
              <a:rPr lang="en-US" sz="3000" dirty="0"/>
              <a:t>Find Concurrent Enrollment Resources &amp; Reports</a:t>
            </a:r>
          </a:p>
          <a:p>
            <a:pPr marL="457200" indent="-457200">
              <a:buFont typeface="Arial" panose="020B0604020202020204" pitchFamily="34" charset="0"/>
              <a:buChar char="•"/>
            </a:pPr>
            <a:r>
              <a:rPr lang="en-US" sz="3000" dirty="0"/>
              <a:t>Request Grade Changes </a:t>
            </a:r>
          </a:p>
          <a:p>
            <a:pPr marL="457200" indent="-457200">
              <a:buFont typeface="Arial" panose="020B0604020202020204" pitchFamily="34" charset="0"/>
              <a:buChar char="•"/>
            </a:pPr>
            <a:r>
              <a:rPr lang="en-US" sz="3000" dirty="0"/>
              <a:t>Access Desire2Learn (D2L)</a:t>
            </a:r>
          </a:p>
        </p:txBody>
      </p:sp>
      <p:pic>
        <p:nvPicPr>
          <p:cNvPr id="7" name="Picture 6">
            <a:extLst>
              <a:ext uri="{FF2B5EF4-FFF2-40B4-BE49-F238E27FC236}">
                <a16:creationId xmlns:a16="http://schemas.microsoft.com/office/drawing/2014/main" id="{E2ECDB16-8411-433C-AE61-ABFAFDFA51DC}"/>
              </a:ext>
            </a:extLst>
          </p:cNvPr>
          <p:cNvPicPr>
            <a:picLocks noChangeAspect="1"/>
          </p:cNvPicPr>
          <p:nvPr/>
        </p:nvPicPr>
        <p:blipFill>
          <a:blip r:embed="rId3"/>
          <a:stretch>
            <a:fillRect/>
          </a:stretch>
        </p:blipFill>
        <p:spPr>
          <a:xfrm>
            <a:off x="5603549" y="1210898"/>
            <a:ext cx="2486759" cy="907667"/>
          </a:xfrm>
          <a:prstGeom prst="rect">
            <a:avLst/>
          </a:prstGeom>
        </p:spPr>
      </p:pic>
      <p:pic>
        <p:nvPicPr>
          <p:cNvPr id="4" name="Picture 3">
            <a:extLst>
              <a:ext uri="{FF2B5EF4-FFF2-40B4-BE49-F238E27FC236}">
                <a16:creationId xmlns:a16="http://schemas.microsoft.com/office/drawing/2014/main" id="{5FDF507B-57DF-4591-9137-1B9C9A5EC5B5}"/>
              </a:ext>
            </a:extLst>
          </p:cNvPr>
          <p:cNvPicPr>
            <a:picLocks noChangeAspect="1"/>
          </p:cNvPicPr>
          <p:nvPr/>
        </p:nvPicPr>
        <p:blipFill>
          <a:blip r:embed="rId4"/>
          <a:stretch>
            <a:fillRect/>
          </a:stretch>
        </p:blipFill>
        <p:spPr>
          <a:xfrm>
            <a:off x="2338217" y="3791814"/>
            <a:ext cx="4624677" cy="2880161"/>
          </a:xfrm>
          <a:prstGeom prst="rect">
            <a:avLst/>
          </a:prstGeom>
        </p:spPr>
      </p:pic>
    </p:spTree>
    <p:extLst>
      <p:ext uri="{BB962C8B-B14F-4D97-AF65-F5344CB8AC3E}">
        <p14:creationId xmlns:p14="http://schemas.microsoft.com/office/powerpoint/2010/main" val="141158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AF4DE-366E-47F8-BCC8-45744356F07B}"/>
              </a:ext>
            </a:extLst>
          </p:cNvPr>
          <p:cNvSpPr>
            <a:spLocks noGrp="1"/>
          </p:cNvSpPr>
          <p:nvPr>
            <p:ph type="title"/>
          </p:nvPr>
        </p:nvSpPr>
        <p:spPr>
          <a:xfrm>
            <a:off x="609600" y="82485"/>
            <a:ext cx="8081913" cy="1143000"/>
          </a:xfrm>
        </p:spPr>
        <p:txBody>
          <a:bodyPr/>
          <a:lstStyle/>
          <a:p>
            <a:r>
              <a:rPr lang="en-US" b="1" dirty="0">
                <a:solidFill>
                  <a:srgbClr val="C00000"/>
                </a:solidFill>
              </a:rPr>
              <a:t>Logging into “The Rock” Portal</a:t>
            </a:r>
          </a:p>
        </p:txBody>
      </p:sp>
      <p:sp>
        <p:nvSpPr>
          <p:cNvPr id="5" name="Rectangle 4">
            <a:extLst>
              <a:ext uri="{FF2B5EF4-FFF2-40B4-BE49-F238E27FC236}">
                <a16:creationId xmlns:a16="http://schemas.microsoft.com/office/drawing/2014/main" id="{D4EFD386-A7D3-4042-89FA-DA2A8D2064ED}"/>
              </a:ext>
            </a:extLst>
          </p:cNvPr>
          <p:cNvSpPr/>
          <p:nvPr/>
        </p:nvSpPr>
        <p:spPr>
          <a:xfrm>
            <a:off x="609600" y="2066534"/>
            <a:ext cx="8081913" cy="4708981"/>
          </a:xfrm>
          <a:prstGeom prst="rect">
            <a:avLst/>
          </a:prstGeom>
        </p:spPr>
        <p:txBody>
          <a:bodyPr wrap="square">
            <a:spAutoFit/>
          </a:bodyPr>
          <a:lstStyle/>
          <a:p>
            <a:pPr marL="457200" indent="-457200">
              <a:buFont typeface="Arial" panose="020B0604020202020204" pitchFamily="34" charset="0"/>
              <a:buChar char="•"/>
            </a:pPr>
            <a:r>
              <a:rPr lang="en-US" sz="3000" dirty="0"/>
              <a:t>Go to </a:t>
            </a:r>
            <a:r>
              <a:rPr lang="en-US" sz="3000" dirty="0">
                <a:hlinkClick r:id="rId3"/>
              </a:rPr>
              <a:t>www.rrcc.edu</a:t>
            </a:r>
            <a:endParaRPr lang="en-US" sz="3000" dirty="0"/>
          </a:p>
          <a:p>
            <a:pPr marL="457200" indent="-457200">
              <a:buFont typeface="Arial" panose="020B0604020202020204" pitchFamily="34" charset="0"/>
              <a:buChar char="•"/>
            </a:pPr>
            <a:endParaRPr lang="en-US" sz="3000" dirty="0"/>
          </a:p>
          <a:p>
            <a:pPr marL="457200" indent="-457200">
              <a:buFont typeface="Arial" panose="020B0604020202020204" pitchFamily="34" charset="0"/>
              <a:buChar char="•"/>
            </a:pPr>
            <a:r>
              <a:rPr lang="en-US" sz="3000" dirty="0"/>
              <a:t>Click on</a:t>
            </a:r>
          </a:p>
          <a:p>
            <a:pPr marL="457200" indent="-457200">
              <a:buFont typeface="Arial" panose="020B0604020202020204" pitchFamily="34" charset="0"/>
              <a:buChar char="•"/>
            </a:pPr>
            <a:endParaRPr lang="en-US" sz="3000" dirty="0"/>
          </a:p>
          <a:p>
            <a:pPr marL="457200" indent="-457200">
              <a:buFont typeface="Arial" panose="020B0604020202020204" pitchFamily="34" charset="0"/>
              <a:buChar char="•"/>
            </a:pPr>
            <a:r>
              <a:rPr lang="en-US" sz="3000" dirty="0"/>
              <a:t>Log in with your RRCC S# and password</a:t>
            </a:r>
          </a:p>
          <a:p>
            <a:pPr marL="457200" indent="-457200">
              <a:buFont typeface="Arial" panose="020B0604020202020204" pitchFamily="34" charset="0"/>
              <a:buChar char="•"/>
            </a:pPr>
            <a:r>
              <a:rPr lang="en-US" sz="3000" dirty="0"/>
              <a:t>Remember to include and capitalize the “S#”</a:t>
            </a:r>
          </a:p>
          <a:p>
            <a:pPr marL="457200" indent="-457200">
              <a:buFont typeface="Arial" panose="020B0604020202020204" pitchFamily="34" charset="0"/>
              <a:buChar char="•"/>
            </a:pPr>
            <a:r>
              <a:rPr lang="en-US" sz="3000" dirty="0"/>
              <a:t>Password Reset Help: 303-914-6677</a:t>
            </a:r>
          </a:p>
          <a:p>
            <a:pPr marL="457200" indent="-457200">
              <a:buFont typeface="Arial" panose="020B0604020202020204" pitchFamily="34" charset="0"/>
              <a:buChar char="•"/>
            </a:pPr>
            <a:r>
              <a:rPr lang="en-US" sz="3000" dirty="0"/>
              <a:t>The Concurrent Enrollment Office can help you locate your “S#” and connect you with IT support if you have log in issues</a:t>
            </a:r>
          </a:p>
        </p:txBody>
      </p:sp>
      <p:pic>
        <p:nvPicPr>
          <p:cNvPr id="6" name="Picture 5">
            <a:extLst>
              <a:ext uri="{FF2B5EF4-FFF2-40B4-BE49-F238E27FC236}">
                <a16:creationId xmlns:a16="http://schemas.microsoft.com/office/drawing/2014/main" id="{55DFB482-9198-4820-8236-06D760B9E39E}"/>
              </a:ext>
            </a:extLst>
          </p:cNvPr>
          <p:cNvPicPr>
            <a:picLocks noChangeAspect="1"/>
          </p:cNvPicPr>
          <p:nvPr/>
        </p:nvPicPr>
        <p:blipFill>
          <a:blip r:embed="rId4"/>
          <a:stretch>
            <a:fillRect/>
          </a:stretch>
        </p:blipFill>
        <p:spPr>
          <a:xfrm>
            <a:off x="2520100" y="2863055"/>
            <a:ext cx="2486759" cy="907667"/>
          </a:xfrm>
          <a:prstGeom prst="rect">
            <a:avLst/>
          </a:prstGeom>
        </p:spPr>
      </p:pic>
    </p:spTree>
    <p:extLst>
      <p:ext uri="{BB962C8B-B14F-4D97-AF65-F5344CB8AC3E}">
        <p14:creationId xmlns:p14="http://schemas.microsoft.com/office/powerpoint/2010/main" val="1019905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RC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526</TotalTime>
  <Words>3544</Words>
  <Application>Microsoft Macintosh PowerPoint</Application>
  <PresentationFormat>Widescreen</PresentationFormat>
  <Paragraphs>269</Paragraphs>
  <Slides>24</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Avenir Light</vt:lpstr>
      <vt:lpstr>Calibri</vt:lpstr>
      <vt:lpstr>RRCC</vt:lpstr>
      <vt:lpstr> CONCURRENT ENROLLMENT INSTRUCTOR ESSENTIALS  </vt:lpstr>
      <vt:lpstr>What We’ll Cover</vt:lpstr>
      <vt:lpstr>The Collective Intent of Concurrent Enrollment</vt:lpstr>
      <vt:lpstr>RRCC Class Expectations</vt:lpstr>
      <vt:lpstr>Differences in HS and College Instructor Expectations</vt:lpstr>
      <vt:lpstr>Concurrent Enrollment and HLC Accreditation</vt:lpstr>
      <vt:lpstr>RRCC Department Liaison</vt:lpstr>
      <vt:lpstr>“The Rock” Portal</vt:lpstr>
      <vt:lpstr>Logging into “The Rock” Portal</vt:lpstr>
      <vt:lpstr>Desire2Learn (D2L)</vt:lpstr>
      <vt:lpstr>Roster Review</vt:lpstr>
      <vt:lpstr>Roster Review Continued</vt:lpstr>
      <vt:lpstr>Posting RRCC Grades</vt:lpstr>
      <vt:lpstr>Important Grade Policies </vt:lpstr>
      <vt:lpstr>Important Grade Policies Continued</vt:lpstr>
      <vt:lpstr>Important Grade Policies Continued</vt:lpstr>
      <vt:lpstr>First Year Overview</vt:lpstr>
      <vt:lpstr>First Year Overview</vt:lpstr>
      <vt:lpstr>First Year Overview</vt:lpstr>
      <vt:lpstr>First Year Overview</vt:lpstr>
      <vt:lpstr>First Year Overview</vt:lpstr>
      <vt:lpstr>First Year Overview</vt:lpstr>
      <vt:lpstr>First Year Overview</vt:lpstr>
      <vt:lpstr>First Year Overview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Dewit, Rebecca</dc:creator>
  <cp:lastModifiedBy>Yanuzzelli, Debbie (RRCC)</cp:lastModifiedBy>
  <cp:revision>17</cp:revision>
  <dcterms:created xsi:type="dcterms:W3CDTF">2021-04-02T21:42:19Z</dcterms:created>
  <dcterms:modified xsi:type="dcterms:W3CDTF">2025-01-28T18:22:51Z</dcterms:modified>
</cp:coreProperties>
</file>