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85" r:id="rId5"/>
    <p:sldId id="277" r:id="rId6"/>
    <p:sldId id="278" r:id="rId7"/>
    <p:sldId id="293" r:id="rId8"/>
    <p:sldId id="279" r:id="rId9"/>
    <p:sldId id="281" r:id="rId10"/>
    <p:sldId id="282" r:id="rId11"/>
    <p:sldId id="280" r:id="rId12"/>
    <p:sldId id="283" r:id="rId13"/>
    <p:sldId id="284" r:id="rId14"/>
    <p:sldId id="270" r:id="rId15"/>
    <p:sldId id="275" r:id="rId16"/>
    <p:sldId id="269" r:id="rId17"/>
    <p:sldId id="286" r:id="rId18"/>
    <p:sldId id="288" r:id="rId19"/>
    <p:sldId id="289" r:id="rId20"/>
    <p:sldId id="290" r:id="rId21"/>
    <p:sldId id="291" r:id="rId22"/>
    <p:sldId id="276" r:id="rId23"/>
    <p:sldId id="292" r:id="rId24"/>
    <p:sldId id="27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82" d="100"/>
          <a:sy n="82"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EA3D-BA71-432C-881E-B023C79DB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2A3D32-FE73-4F67-BB3E-4CA0D1BA07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C4A66C-681B-4209-81CC-888C72CAFFC8}"/>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5" name="Footer Placeholder 4">
            <a:extLst>
              <a:ext uri="{FF2B5EF4-FFF2-40B4-BE49-F238E27FC236}">
                <a16:creationId xmlns:a16="http://schemas.microsoft.com/office/drawing/2014/main" id="{C2C392F6-2BCD-4A71-8DA2-D8C956989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5311E-A147-455B-BFBB-24A6CD79417C}"/>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761562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A060B-88E9-486C-8185-A77D999B82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553147-AE0B-46FE-93A0-76B76B54999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F88626-A983-42C8-96C4-4F19891DFDA4}"/>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5" name="Footer Placeholder 4">
            <a:extLst>
              <a:ext uri="{FF2B5EF4-FFF2-40B4-BE49-F238E27FC236}">
                <a16:creationId xmlns:a16="http://schemas.microsoft.com/office/drawing/2014/main" id="{AB95882F-8AEF-4E5D-B769-11BDF4D11B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B2085D-235D-4275-9D7B-EF5835B51BFC}"/>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3307649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7881C6-C73C-4B80-9506-03D25711C2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1D6D02-BDEC-4071-A51E-2AB655A6D06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3B91E4-9DB4-4BCB-A72B-D36F9DBFA9DE}"/>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5" name="Footer Placeholder 4">
            <a:extLst>
              <a:ext uri="{FF2B5EF4-FFF2-40B4-BE49-F238E27FC236}">
                <a16:creationId xmlns:a16="http://schemas.microsoft.com/office/drawing/2014/main" id="{9A10DA98-6B90-44B7-BE34-47E0C9878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12F52B-EC07-46AC-BD9F-51F7860E8C8A}"/>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2197921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31AEA-97CB-495D-997C-2749241BAC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B68819-5DB4-442D-80E3-2F61B0A1360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4DC41-2E90-427D-B305-1304C5D86FC7}"/>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5" name="Footer Placeholder 4">
            <a:extLst>
              <a:ext uri="{FF2B5EF4-FFF2-40B4-BE49-F238E27FC236}">
                <a16:creationId xmlns:a16="http://schemas.microsoft.com/office/drawing/2014/main" id="{8419AEEF-EFDD-4E28-8839-EDFC99BBCA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80F50-FEFB-4779-9C14-61D1667AD1C1}"/>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218961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BB501-B2DF-40BC-8CEF-033E6AD2FB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62048-1402-468E-96A4-4B064EC277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D0A10C1-AC85-46A9-B748-D49C13ED1C32}"/>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5" name="Footer Placeholder 4">
            <a:extLst>
              <a:ext uri="{FF2B5EF4-FFF2-40B4-BE49-F238E27FC236}">
                <a16:creationId xmlns:a16="http://schemas.microsoft.com/office/drawing/2014/main" id="{6DE5B6C9-B221-42E3-A3D7-B86AEE1CE3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11C67-E4A6-4F3A-85AD-AF483130A111}"/>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355982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3093E-D6A4-41AF-BEEB-776C55878F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27030D-550F-463D-8DB3-DCB6EF27F84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E88E59-3BEA-427D-8309-E461A510F4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26EF5F-C3AA-436B-9EFA-C6C396EB29DD}"/>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6" name="Footer Placeholder 5">
            <a:extLst>
              <a:ext uri="{FF2B5EF4-FFF2-40B4-BE49-F238E27FC236}">
                <a16:creationId xmlns:a16="http://schemas.microsoft.com/office/drawing/2014/main" id="{D237DE3E-D3CB-4D02-9A1D-ED24C734C9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7E45ED-1EED-4003-8898-79386BC303AF}"/>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890848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D559F-1CF7-40E7-B6D9-1193D903E2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BCCCFB-D26F-465E-AB56-6BD1101100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FDB1DC3-DA5A-4452-82DF-27E3EA152B2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5CA5CB-E9F7-4CDB-92EA-5EAA801747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99FFC2-C841-4454-856F-22BBEE6D402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58CA1D-94FB-4726-96A8-FB5BEF7408E0}"/>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8" name="Footer Placeholder 7">
            <a:extLst>
              <a:ext uri="{FF2B5EF4-FFF2-40B4-BE49-F238E27FC236}">
                <a16:creationId xmlns:a16="http://schemas.microsoft.com/office/drawing/2014/main" id="{FEE92201-A893-4A90-88DB-F1EA71B869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3EBE27-44AA-45C4-8A29-461AC341B5B7}"/>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1878409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8B05-D687-4F79-8060-CA3B76F669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B7B7B8-CC4C-4C9A-BEBA-E4889538B928}"/>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4" name="Footer Placeholder 3">
            <a:extLst>
              <a:ext uri="{FF2B5EF4-FFF2-40B4-BE49-F238E27FC236}">
                <a16:creationId xmlns:a16="http://schemas.microsoft.com/office/drawing/2014/main" id="{AAAABA70-5FDC-43AA-82AE-3AF7B52CB4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42BAA2-7CAB-42FA-B48B-D53DEA7509C1}"/>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2390373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B3103C-BB48-400E-AEB8-7783A26299F8}"/>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3" name="Footer Placeholder 2">
            <a:extLst>
              <a:ext uri="{FF2B5EF4-FFF2-40B4-BE49-F238E27FC236}">
                <a16:creationId xmlns:a16="http://schemas.microsoft.com/office/drawing/2014/main" id="{020E6E8A-A2ED-43B4-ABAE-CD8B05AE3B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FC552A-5D98-452E-A504-5DD2F34F44B0}"/>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129169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93BBD-CEA2-4CFE-927C-CC55F1531E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298944-8372-4424-A64F-0CFB9FA10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41CF4B-9B8E-4441-966C-740243CD55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957E55-9F3B-4AA5-A5F7-D25E5EBA6569}"/>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6" name="Footer Placeholder 5">
            <a:extLst>
              <a:ext uri="{FF2B5EF4-FFF2-40B4-BE49-F238E27FC236}">
                <a16:creationId xmlns:a16="http://schemas.microsoft.com/office/drawing/2014/main" id="{4D8348AB-1B07-4AB9-97D7-E10CCCF55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ED4A83-118F-447C-A75D-9A222836C477}"/>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11408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01282-9BB4-4F15-860F-945B5199D8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1A0567-E7F5-4E67-8D8C-C201B66D97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D04564-3C5A-415D-86C5-15632F164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C108DC-2255-4379-B914-37690CF36862}"/>
              </a:ext>
            </a:extLst>
          </p:cNvPr>
          <p:cNvSpPr>
            <a:spLocks noGrp="1"/>
          </p:cNvSpPr>
          <p:nvPr>
            <p:ph type="dt" sz="half" idx="10"/>
          </p:nvPr>
        </p:nvSpPr>
        <p:spPr/>
        <p:txBody>
          <a:bodyPr/>
          <a:lstStyle/>
          <a:p>
            <a:fld id="{881B3196-1259-4B9A-A5BD-9B5797378E1F}" type="datetimeFigureOut">
              <a:rPr lang="en-US" smtClean="0"/>
              <a:t>4/8/2024</a:t>
            </a:fld>
            <a:endParaRPr lang="en-US"/>
          </a:p>
        </p:txBody>
      </p:sp>
      <p:sp>
        <p:nvSpPr>
          <p:cNvPr id="6" name="Footer Placeholder 5">
            <a:extLst>
              <a:ext uri="{FF2B5EF4-FFF2-40B4-BE49-F238E27FC236}">
                <a16:creationId xmlns:a16="http://schemas.microsoft.com/office/drawing/2014/main" id="{3DEADD2C-D1BF-4ECB-9ADB-86E30ECEB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20AA7F-A8AE-452D-8B64-9118914FC644}"/>
              </a:ext>
            </a:extLst>
          </p:cNvPr>
          <p:cNvSpPr>
            <a:spLocks noGrp="1"/>
          </p:cNvSpPr>
          <p:nvPr>
            <p:ph type="sldNum" sz="quarter" idx="12"/>
          </p:nvPr>
        </p:nvSpPr>
        <p:spPr/>
        <p:txBody>
          <a:bodyPr/>
          <a:lstStyle/>
          <a:p>
            <a:fld id="{72AF6B9D-4118-4DE0-B858-9B3A6AD047BF}" type="slidenum">
              <a:rPr lang="en-US" smtClean="0"/>
              <a:t>‹#›</a:t>
            </a:fld>
            <a:endParaRPr lang="en-US"/>
          </a:p>
        </p:txBody>
      </p:sp>
    </p:spTree>
    <p:extLst>
      <p:ext uri="{BB962C8B-B14F-4D97-AF65-F5344CB8AC3E}">
        <p14:creationId xmlns:p14="http://schemas.microsoft.com/office/powerpoint/2010/main" val="2823328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EE3E44-4F95-4B75-8A42-3C3001DB36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A524CF-FB04-47E0-96CA-A7F3596854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CE44E-B613-4E52-8071-6F2BD5E2FC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B3196-1259-4B9A-A5BD-9B5797378E1F}" type="datetimeFigureOut">
              <a:rPr lang="en-US" smtClean="0"/>
              <a:t>4/8/2024</a:t>
            </a:fld>
            <a:endParaRPr lang="en-US"/>
          </a:p>
        </p:txBody>
      </p:sp>
      <p:sp>
        <p:nvSpPr>
          <p:cNvPr id="5" name="Footer Placeholder 4">
            <a:extLst>
              <a:ext uri="{FF2B5EF4-FFF2-40B4-BE49-F238E27FC236}">
                <a16:creationId xmlns:a16="http://schemas.microsoft.com/office/drawing/2014/main" id="{7D71DD98-472A-499A-8246-8AE88A2EC4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6092A6-D4B9-477C-8C6F-0DB1A46893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F6B9D-4118-4DE0-B858-9B3A6AD047BF}" type="slidenum">
              <a:rPr lang="en-US" smtClean="0"/>
              <a:t>‹#›</a:t>
            </a:fld>
            <a:endParaRPr lang="en-US"/>
          </a:p>
        </p:txBody>
      </p:sp>
    </p:spTree>
    <p:extLst>
      <p:ext uri="{BB962C8B-B14F-4D97-AF65-F5344CB8AC3E}">
        <p14:creationId xmlns:p14="http://schemas.microsoft.com/office/powerpoint/2010/main" val="2778056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ovey.org/self-advocacy/"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ldaamerica.org/lda_today/understanding-self-advocacy/"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uwDvkinIIDw&amp;pp=ygUcc2VsZi1kZXRlcm1pbmF0aW9uIHUgdmVybW9udA%3D%3D" TargetMode="External"/><Relationship Id="rId2" Type="http://schemas.openxmlformats.org/officeDocument/2006/relationships/slideLayout" Target="../slideLayouts/slideLayout2.xml"/><Relationship Id="rId1" Type="http://schemas.openxmlformats.org/officeDocument/2006/relationships/video" Target="https://www.youtube.com/embed/uwDvkinIIDw?feature=oembed" TargetMode="External"/><Relationship Id="rId5" Type="http://schemas.openxmlformats.org/officeDocument/2006/relationships/image" Target="../media/image10.jpe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hyperlink" Target="https://youtu.be/cEhfcOBPVMU?si=TLRsNToiwToXo32j"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dcmp.org/learn/static-assets/Disability%20Service%20Questionnaire.pdf" TargetMode="External"/><Relationship Id="rId5" Type="http://schemas.openxmlformats.org/officeDocument/2006/relationships/hyperlink" Target="https://www.ou.edu/education/zarrow" TargetMode="External"/><Relationship Id="rId4" Type="http://schemas.openxmlformats.org/officeDocument/2006/relationships/hyperlink" Target="http://project10.info/DetailPagePrint.php?ID=185"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rrcc.edu/accessibility-services" TargetMode="External"/><Relationship Id="rId2" Type="http://schemas.openxmlformats.org/officeDocument/2006/relationships/hyperlink" Target="https://www.rrcc.edu/sites/default/files/u2045/AS%20Brochure%20MAR2023.pdf"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access@rrcc.edu" TargetMode="External"/><Relationship Id="rId4" Type="http://schemas.openxmlformats.org/officeDocument/2006/relationships/hyperlink" Target="https://www.rrcc.edu/sites/default/files/u2045/Differences%20Between%20High%20School%20and%20College%2010.28.22.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0g2yUQ2TSTE&amp;pp=ygUec2VsZi1kZXRlcm1pbmF0aW9uIGRlYWYgY2VudGVy" TargetMode="External"/><Relationship Id="rId2" Type="http://schemas.openxmlformats.org/officeDocument/2006/relationships/slideLayout" Target="../slideLayouts/slideLayout2.xml"/><Relationship Id="rId1" Type="http://schemas.openxmlformats.org/officeDocument/2006/relationships/video" Target="https://www.youtube.com/embed/0g2yUQ2TSTE?feature=oembed" TargetMode="External"/><Relationship Id="rId5" Type="http://schemas.openxmlformats.org/officeDocument/2006/relationships/image" Target="../media/image4.jpe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covey.org/self-advocacy/"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ovey.org/self-advocacy/"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ldaamerica.org/lda_today/understanding-self-advocac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4566331-3903-EA02-9352-CBA9244A06D9}"/>
              </a:ext>
            </a:extLst>
          </p:cNvPr>
          <p:cNvSpPr/>
          <p:nvPr/>
        </p:nvSpPr>
        <p:spPr>
          <a:xfrm>
            <a:off x="0" y="515203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07701" y="2735993"/>
            <a:ext cx="7776595" cy="1818267"/>
          </a:xfrm>
        </p:spPr>
        <p:txBody>
          <a:bodyPr/>
          <a:lstStyle/>
          <a:p>
            <a:pPr algn="ctr"/>
            <a:r>
              <a:rPr lang="en-US" b="1" dirty="0">
                <a:solidFill>
                  <a:schemeClr val="tx1"/>
                </a:solidFill>
                <a:latin typeface="+mn-lt"/>
                <a:cs typeface="Times New Roman" panose="02020603050405020304" pitchFamily="18" charset="0"/>
              </a:rPr>
              <a:t>Introduction to </a:t>
            </a:r>
            <a:br>
              <a:rPr lang="en-US" b="1" dirty="0">
                <a:solidFill>
                  <a:schemeClr val="tx1"/>
                </a:solidFill>
                <a:latin typeface="+mn-lt"/>
                <a:cs typeface="Times New Roman" panose="02020603050405020304" pitchFamily="18" charset="0"/>
              </a:rPr>
            </a:br>
            <a:r>
              <a:rPr lang="en-US" b="1" dirty="0">
                <a:solidFill>
                  <a:schemeClr val="tx1"/>
                </a:solidFill>
                <a:latin typeface="+mn-lt"/>
                <a:cs typeface="Times New Roman" panose="02020603050405020304" pitchFamily="18" charset="0"/>
              </a:rPr>
              <a:t>Self-Advocacy</a:t>
            </a:r>
          </a:p>
        </p:txBody>
      </p:sp>
      <p:sp>
        <p:nvSpPr>
          <p:cNvPr id="3" name="Subtitle 2"/>
          <p:cNvSpPr>
            <a:spLocks noGrp="1"/>
          </p:cNvSpPr>
          <p:nvPr>
            <p:ph type="subTitle" idx="1"/>
          </p:nvPr>
        </p:nvSpPr>
        <p:spPr>
          <a:xfrm>
            <a:off x="2752723" y="5327519"/>
            <a:ext cx="6686550" cy="1354992"/>
          </a:xfrm>
        </p:spPr>
        <p:txBody>
          <a:bodyPr>
            <a:noAutofit/>
          </a:bodyPr>
          <a:lstStyle/>
          <a:p>
            <a:pPr algn="ctr"/>
            <a:r>
              <a:rPr lang="en-US" sz="2800" dirty="0">
                <a:solidFill>
                  <a:schemeClr val="bg1"/>
                </a:solidFill>
                <a:cs typeface="Times New Roman" panose="02020603050405020304" pitchFamily="18" charset="0"/>
              </a:rPr>
              <a:t>Red Rocks Community College</a:t>
            </a:r>
          </a:p>
          <a:p>
            <a:pPr algn="ctr"/>
            <a:r>
              <a:rPr lang="en-US" sz="2800" b="1" dirty="0">
                <a:solidFill>
                  <a:schemeClr val="bg1"/>
                </a:solidFill>
                <a:cs typeface="Times New Roman" panose="02020603050405020304" pitchFamily="18" charset="0"/>
              </a:rPr>
              <a:t>Accessibility Services</a:t>
            </a:r>
          </a:p>
          <a:p>
            <a:pPr algn="ctr"/>
            <a:r>
              <a:rPr lang="en-US" sz="2000" i="1" dirty="0">
                <a:solidFill>
                  <a:schemeClr val="bg1"/>
                </a:solidFill>
                <a:cs typeface="Times New Roman" panose="02020603050405020304" pitchFamily="18" charset="0"/>
              </a:rPr>
              <a:t>November 2023</a:t>
            </a:r>
          </a:p>
        </p:txBody>
      </p:sp>
      <p:pic>
        <p:nvPicPr>
          <p:cNvPr id="8" name="Picture 7" descr="Red Rocks Community College Accessibility Services logo in red">
            <a:extLst>
              <a:ext uri="{FF2B5EF4-FFF2-40B4-BE49-F238E27FC236}">
                <a16:creationId xmlns:a16="http://schemas.microsoft.com/office/drawing/2014/main" id="{91238300-D08A-F792-FEB1-E5CF68C5C05F}"/>
              </a:ext>
            </a:extLst>
          </p:cNvPr>
          <p:cNvPicPr>
            <a:picLocks noChangeAspect="1"/>
          </p:cNvPicPr>
          <p:nvPr/>
        </p:nvPicPr>
        <p:blipFill>
          <a:blip r:embed="rId2"/>
          <a:stretch>
            <a:fillRect/>
          </a:stretch>
        </p:blipFill>
        <p:spPr>
          <a:xfrm>
            <a:off x="4439444" y="405302"/>
            <a:ext cx="3313110" cy="2116310"/>
          </a:xfrm>
          <a:prstGeom prst="rect">
            <a:avLst/>
          </a:prstGeom>
        </p:spPr>
      </p:pic>
    </p:spTree>
    <p:extLst>
      <p:ext uri="{BB962C8B-B14F-4D97-AF65-F5344CB8AC3E}">
        <p14:creationId xmlns:p14="http://schemas.microsoft.com/office/powerpoint/2010/main" val="228963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Some definitions of self-advocacy…</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838200" y="2117527"/>
            <a:ext cx="10515600" cy="3998345"/>
          </a:xfrm>
        </p:spPr>
        <p:txBody>
          <a:bodyPr/>
          <a:lstStyle/>
          <a:p>
            <a:r>
              <a:rPr lang="en-US" dirty="0"/>
              <a:t>Knowing yourself, knowing your needs, and knowing how to get what you need (</a:t>
            </a:r>
            <a:r>
              <a:rPr lang="en-US" dirty="0">
                <a:hlinkClick r:id="rId3"/>
              </a:rPr>
              <a:t>Covey.org</a:t>
            </a:r>
            <a:r>
              <a:rPr lang="en-US" dirty="0"/>
              <a:t>)</a:t>
            </a:r>
          </a:p>
          <a:p>
            <a:r>
              <a:rPr lang="en-US" dirty="0"/>
              <a:t>Being able to provide information about how your disability affects you; the environment, supports, and services you will need; your strengths and which strategies have worked in the past (</a:t>
            </a:r>
            <a:r>
              <a:rPr lang="en-US" dirty="0">
                <a:hlinkClick r:id="rId4"/>
              </a:rPr>
              <a:t>Learning Disabilities Association of America</a:t>
            </a:r>
            <a:r>
              <a:rPr lang="en-US" dirty="0"/>
              <a:t>)</a:t>
            </a:r>
          </a:p>
          <a:p>
            <a:r>
              <a:rPr lang="en-US" b="1" dirty="0"/>
              <a:t>As a negotiation process: Being able to appropriately explain your need, the requested accommodation, and your ability to perform the task in the classroom or workplace </a:t>
            </a:r>
            <a:r>
              <a:rPr lang="en-US" dirty="0"/>
              <a:t>(</a:t>
            </a:r>
            <a:r>
              <a:rPr lang="en-US" dirty="0">
                <a:hlinkClick r:id="rId4"/>
              </a:rPr>
              <a:t>LDAA</a:t>
            </a:r>
            <a:r>
              <a:rPr lang="en-US" dirty="0"/>
              <a:t>)</a:t>
            </a:r>
          </a:p>
        </p:txBody>
      </p:sp>
    </p:spTree>
    <p:extLst>
      <p:ext uri="{BB962C8B-B14F-4D97-AF65-F5344CB8AC3E}">
        <p14:creationId xmlns:p14="http://schemas.microsoft.com/office/powerpoint/2010/main" val="734995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8E5EAEAB-3ABA-2606-0B56-7D7B418569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000" t="8691" r="21764"/>
          <a:stretch/>
        </p:blipFill>
        <p:spPr bwMode="auto">
          <a:xfrm>
            <a:off x="8439782" y="2025877"/>
            <a:ext cx="2507673" cy="386541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How do you start?</a:t>
            </a: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431855" y="2025877"/>
            <a:ext cx="10515600" cy="4557253"/>
          </a:xfrm>
        </p:spPr>
        <p:txBody>
          <a:bodyPr>
            <a:normAutofit/>
          </a:bodyPr>
          <a:lstStyle/>
          <a:p>
            <a:pPr>
              <a:spcAft>
                <a:spcPts val="500"/>
              </a:spcAft>
            </a:pPr>
            <a:r>
              <a:rPr lang="en-US" b="1" dirty="0"/>
              <a:t>Decide what you want to speak about or discuss.</a:t>
            </a:r>
          </a:p>
          <a:p>
            <a:pPr lvl="1">
              <a:spcAft>
                <a:spcPts val="500"/>
              </a:spcAft>
            </a:pPr>
            <a:r>
              <a:rPr lang="en-US" sz="2000" i="1" dirty="0"/>
              <a:t>Do you want something changed, added, or removed?</a:t>
            </a:r>
          </a:p>
          <a:p>
            <a:pPr lvl="1">
              <a:spcAft>
                <a:spcPts val="1500"/>
              </a:spcAft>
            </a:pPr>
            <a:r>
              <a:rPr lang="en-US" sz="2000" i="1" dirty="0"/>
              <a:t>Is there something that’s going badly (or especially well)?</a:t>
            </a:r>
          </a:p>
        </p:txBody>
      </p:sp>
    </p:spTree>
    <p:extLst>
      <p:ext uri="{BB962C8B-B14F-4D97-AF65-F5344CB8AC3E}">
        <p14:creationId xmlns:p14="http://schemas.microsoft.com/office/powerpoint/2010/main" val="809184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How do you start?</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431855" y="2025877"/>
            <a:ext cx="10515600" cy="4557253"/>
          </a:xfrm>
        </p:spPr>
        <p:txBody>
          <a:bodyPr>
            <a:normAutofit/>
          </a:bodyPr>
          <a:lstStyle/>
          <a:p>
            <a:pPr>
              <a:spcAft>
                <a:spcPts val="500"/>
              </a:spcAft>
            </a:pPr>
            <a:r>
              <a:rPr lang="en-US" b="1" dirty="0"/>
              <a:t>Decide</a:t>
            </a:r>
            <a:r>
              <a:rPr lang="en-US" dirty="0"/>
              <a:t> what you want to speak about or discuss.</a:t>
            </a:r>
          </a:p>
          <a:p>
            <a:pPr lvl="1">
              <a:spcAft>
                <a:spcPts val="500"/>
              </a:spcAft>
            </a:pPr>
            <a:r>
              <a:rPr lang="en-US" sz="2000" i="1" dirty="0"/>
              <a:t>Do you want something changed, added, or removed?</a:t>
            </a:r>
          </a:p>
          <a:p>
            <a:pPr lvl="1">
              <a:spcAft>
                <a:spcPts val="1500"/>
              </a:spcAft>
            </a:pPr>
            <a:r>
              <a:rPr lang="en-US" sz="2000" i="1" dirty="0"/>
              <a:t>Is there something that’s going badly (or especially well)?</a:t>
            </a:r>
          </a:p>
          <a:p>
            <a:pPr>
              <a:spcAft>
                <a:spcPts val="500"/>
              </a:spcAft>
            </a:pPr>
            <a:r>
              <a:rPr lang="en-US" b="1" dirty="0"/>
              <a:t>Plan how you are going to have the conversation.</a:t>
            </a:r>
          </a:p>
          <a:p>
            <a:pPr lvl="1">
              <a:spcAft>
                <a:spcPts val="500"/>
              </a:spcAft>
            </a:pPr>
            <a:r>
              <a:rPr lang="en-US" sz="2000" i="1" dirty="0"/>
              <a:t>Do you communicate better in writing or verbally?</a:t>
            </a:r>
          </a:p>
          <a:p>
            <a:pPr lvl="1">
              <a:spcAft>
                <a:spcPts val="1500"/>
              </a:spcAft>
            </a:pPr>
            <a:r>
              <a:rPr lang="en-US" sz="2000" i="1" dirty="0"/>
              <a:t>Is there research you can do to support your points?</a:t>
            </a:r>
          </a:p>
        </p:txBody>
      </p:sp>
      <p:pic>
        <p:nvPicPr>
          <p:cNvPr id="2050" name="Picture 2" descr="Premium Vector | Doodle plan icon hand drawn infographic notepaper piece to  do list project planning 1 2 3 steps">
            <a:extLst>
              <a:ext uri="{FF2B5EF4-FFF2-40B4-BE49-F238E27FC236}">
                <a16:creationId xmlns:a16="http://schemas.microsoft.com/office/drawing/2014/main" id="{4E40135F-7B59-B967-5711-E9655515F84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400" t="16192" r="18632" b="20607"/>
          <a:stretch/>
        </p:blipFill>
        <p:spPr bwMode="auto">
          <a:xfrm>
            <a:off x="8378631" y="2179729"/>
            <a:ext cx="3064069" cy="3075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523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How do you start?</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431855" y="2025877"/>
            <a:ext cx="10515600" cy="4557253"/>
          </a:xfrm>
        </p:spPr>
        <p:txBody>
          <a:bodyPr>
            <a:normAutofit/>
          </a:bodyPr>
          <a:lstStyle/>
          <a:p>
            <a:pPr>
              <a:spcAft>
                <a:spcPts val="500"/>
              </a:spcAft>
            </a:pPr>
            <a:r>
              <a:rPr lang="en-US" b="1" dirty="0"/>
              <a:t>Decide</a:t>
            </a:r>
            <a:r>
              <a:rPr lang="en-US" dirty="0"/>
              <a:t> what you want to speak about or discuss.</a:t>
            </a:r>
          </a:p>
          <a:p>
            <a:pPr lvl="1">
              <a:spcAft>
                <a:spcPts val="500"/>
              </a:spcAft>
            </a:pPr>
            <a:r>
              <a:rPr lang="en-US" sz="2000" i="1" dirty="0"/>
              <a:t>Do you want something changed, added, or removed?</a:t>
            </a:r>
          </a:p>
          <a:p>
            <a:pPr lvl="1">
              <a:spcAft>
                <a:spcPts val="1500"/>
              </a:spcAft>
            </a:pPr>
            <a:r>
              <a:rPr lang="en-US" sz="2000" i="1" dirty="0"/>
              <a:t>Is there something that’s going badly (or especially well)?</a:t>
            </a:r>
          </a:p>
          <a:p>
            <a:pPr>
              <a:spcAft>
                <a:spcPts val="500"/>
              </a:spcAft>
            </a:pPr>
            <a:r>
              <a:rPr lang="en-US" b="1" dirty="0"/>
              <a:t>Plan</a:t>
            </a:r>
            <a:r>
              <a:rPr lang="en-US" dirty="0"/>
              <a:t> how you are going to have the conversation.</a:t>
            </a:r>
          </a:p>
          <a:p>
            <a:pPr lvl="1">
              <a:spcAft>
                <a:spcPts val="500"/>
              </a:spcAft>
            </a:pPr>
            <a:r>
              <a:rPr lang="en-US" sz="2000" i="1" dirty="0"/>
              <a:t>Do you communicate better in writing or verbally?</a:t>
            </a:r>
          </a:p>
          <a:p>
            <a:pPr lvl="1">
              <a:spcAft>
                <a:spcPts val="1500"/>
              </a:spcAft>
            </a:pPr>
            <a:r>
              <a:rPr lang="en-US" sz="2000" i="1" dirty="0"/>
              <a:t>Is there research you can do to support your points?</a:t>
            </a:r>
          </a:p>
          <a:p>
            <a:pPr>
              <a:spcAft>
                <a:spcPts val="500"/>
              </a:spcAft>
            </a:pPr>
            <a:r>
              <a:rPr lang="en-US" b="1" dirty="0"/>
              <a:t>Know your resources and sources of support.</a:t>
            </a:r>
          </a:p>
          <a:p>
            <a:pPr lvl="1">
              <a:spcAft>
                <a:spcPts val="500"/>
              </a:spcAft>
            </a:pPr>
            <a:r>
              <a:rPr lang="en-US" sz="2000" i="1" dirty="0"/>
              <a:t>Do you know your rights as a student/employee?</a:t>
            </a:r>
          </a:p>
          <a:p>
            <a:pPr lvl="1">
              <a:spcAft>
                <a:spcPts val="500"/>
              </a:spcAft>
            </a:pPr>
            <a:r>
              <a:rPr lang="en-US" sz="2000" i="1" dirty="0"/>
              <a:t>Is there someone at your school/workplace you can brainstorm with?</a:t>
            </a:r>
          </a:p>
        </p:txBody>
      </p:sp>
      <p:pic>
        <p:nvPicPr>
          <p:cNvPr id="3074" name="Picture 2" descr="Mentorship black icon sign on isolated Royalty Free Vector">
            <a:extLst>
              <a:ext uri="{FF2B5EF4-FFF2-40B4-BE49-F238E27FC236}">
                <a16:creationId xmlns:a16="http://schemas.microsoft.com/office/drawing/2014/main" id="{4176AA35-07D0-7481-D8E3-548BF36B5E5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236" t="22102" r="18800" b="28889"/>
          <a:stretch/>
        </p:blipFill>
        <p:spPr bwMode="auto">
          <a:xfrm>
            <a:off x="8288989" y="2121089"/>
            <a:ext cx="3471156" cy="2965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482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6E6899-71AE-476F-9EA9-9DAAD46048C3}"/>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4646A0-53E8-4B29-A5D8-77B8EF465182}"/>
              </a:ext>
            </a:extLst>
          </p:cNvPr>
          <p:cNvSpPr>
            <a:spLocks noGrp="1"/>
          </p:cNvSpPr>
          <p:nvPr>
            <p:ph type="title"/>
          </p:nvPr>
        </p:nvSpPr>
        <p:spPr>
          <a:xfrm>
            <a:off x="490519" y="190203"/>
            <a:ext cx="10515600" cy="1325563"/>
          </a:xfrm>
        </p:spPr>
        <p:txBody>
          <a:bodyPr>
            <a:noAutofit/>
          </a:bodyPr>
          <a:lstStyle/>
          <a:p>
            <a:r>
              <a:rPr lang="en-US" dirty="0">
                <a:solidFill>
                  <a:schemeClr val="bg1"/>
                </a:solidFill>
                <a:latin typeface="Arial" panose="020B0604020202020204" pitchFamily="34" charset="0"/>
                <a:cs typeface="Arial" panose="020B0604020202020204" pitchFamily="34" charset="0"/>
              </a:rPr>
              <a:t>Self-advocacy example in K-12</a:t>
            </a:r>
          </a:p>
        </p:txBody>
      </p:sp>
      <p:pic>
        <p:nvPicPr>
          <p:cNvPr id="6" name="Picture 5" descr="RRCC Accessibility Services logo in red">
            <a:extLst>
              <a:ext uri="{FF2B5EF4-FFF2-40B4-BE49-F238E27FC236}">
                <a16:creationId xmlns:a16="http://schemas.microsoft.com/office/drawing/2014/main" id="{B056B4D6-648E-E13A-B4A4-7C95993608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pic>
        <p:nvPicPr>
          <p:cNvPr id="1026" name="Picture 2" descr="Muslim girl student in hijab character flat Vector Image">
            <a:extLst>
              <a:ext uri="{FF2B5EF4-FFF2-40B4-BE49-F238E27FC236}">
                <a16:creationId xmlns:a16="http://schemas.microsoft.com/office/drawing/2014/main" id="{11F282BC-794C-097B-D1CB-8648459C393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637" t="15211" r="28975" b="25254"/>
          <a:stretch/>
        </p:blipFill>
        <p:spPr bwMode="auto">
          <a:xfrm>
            <a:off x="335972" y="2651359"/>
            <a:ext cx="2773249" cy="420664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3AA3CC9F-A4FE-F08B-0A3C-67829F679D1E}"/>
              </a:ext>
            </a:extLst>
          </p:cNvPr>
          <p:cNvSpPr txBox="1">
            <a:spLocks/>
          </p:cNvSpPr>
          <p:nvPr/>
        </p:nvSpPr>
        <p:spPr>
          <a:xfrm>
            <a:off x="3109221" y="2099256"/>
            <a:ext cx="7507263" cy="40661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Noor, 12</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-grader</a:t>
            </a:r>
          </a:p>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Beginning of the year</a:t>
            </a:r>
          </a:p>
          <a:p>
            <a:pPr lvl="1">
              <a:lnSpc>
                <a:spcPct val="114000"/>
              </a:lnSpc>
              <a:spcAft>
                <a:spcPts val="500"/>
              </a:spcAft>
            </a:pPr>
            <a:r>
              <a:rPr lang="en-US" sz="2000" dirty="0">
                <a:latin typeface="Arial" panose="020B0604020202020204" pitchFamily="34" charset="0"/>
                <a:cs typeface="Arial" panose="020B0604020202020204" pitchFamily="34" charset="0"/>
              </a:rPr>
              <a:t>service minutes with school social worker to fulfill self-determination goals (advocating for herself/her needs) and to learn skills for managing her anxiety</a:t>
            </a:r>
          </a:p>
          <a:p>
            <a:pPr lvl="1">
              <a:lnSpc>
                <a:spcPct val="114000"/>
              </a:lnSpc>
              <a:spcAft>
                <a:spcPts val="500"/>
              </a:spcAft>
            </a:pPr>
            <a:r>
              <a:rPr lang="en-US" sz="2000" dirty="0">
                <a:latin typeface="Arial" panose="020B0604020202020204" pitchFamily="34" charset="0"/>
                <a:cs typeface="Arial" panose="020B0604020202020204" pitchFamily="34" charset="0"/>
              </a:rPr>
              <a:t>weekly meetings with the SW to discuss her progress</a:t>
            </a:r>
          </a:p>
        </p:txBody>
      </p:sp>
    </p:spTree>
    <p:extLst>
      <p:ext uri="{BB962C8B-B14F-4D97-AF65-F5344CB8AC3E}">
        <p14:creationId xmlns:p14="http://schemas.microsoft.com/office/powerpoint/2010/main" val="3181055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6E6899-71AE-476F-9EA9-9DAAD46048C3}"/>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4646A0-53E8-4B29-A5D8-77B8EF465182}"/>
              </a:ext>
            </a:extLst>
          </p:cNvPr>
          <p:cNvSpPr>
            <a:spLocks noGrp="1"/>
          </p:cNvSpPr>
          <p:nvPr>
            <p:ph type="title"/>
          </p:nvPr>
        </p:nvSpPr>
        <p:spPr>
          <a:xfrm>
            <a:off x="490519" y="190203"/>
            <a:ext cx="10515600" cy="1325563"/>
          </a:xfrm>
        </p:spPr>
        <p:txBody>
          <a:bodyPr>
            <a:noAutofit/>
          </a:bodyPr>
          <a:lstStyle/>
          <a:p>
            <a:r>
              <a:rPr lang="en-US" dirty="0">
                <a:solidFill>
                  <a:schemeClr val="bg1"/>
                </a:solidFill>
                <a:latin typeface="Arial" panose="020B0604020202020204" pitchFamily="34" charset="0"/>
                <a:cs typeface="Arial" panose="020B0604020202020204" pitchFamily="34" charset="0"/>
              </a:rPr>
              <a:t>Self-advocacy example in K-12</a:t>
            </a:r>
          </a:p>
        </p:txBody>
      </p:sp>
      <p:sp>
        <p:nvSpPr>
          <p:cNvPr id="3" name="Content Placeholder 2">
            <a:extLst>
              <a:ext uri="{FF2B5EF4-FFF2-40B4-BE49-F238E27FC236}">
                <a16:creationId xmlns:a16="http://schemas.microsoft.com/office/drawing/2014/main" id="{351412BA-EC83-49A2-B353-FCBFD641AD6E}"/>
              </a:ext>
            </a:extLst>
          </p:cNvPr>
          <p:cNvSpPr>
            <a:spLocks noGrp="1"/>
          </p:cNvSpPr>
          <p:nvPr>
            <p:ph idx="1"/>
          </p:nvPr>
        </p:nvSpPr>
        <p:spPr>
          <a:xfrm>
            <a:off x="3109221" y="2099257"/>
            <a:ext cx="7507263" cy="2680562"/>
          </a:xfrm>
        </p:spPr>
        <p:txBody>
          <a:bodyPr>
            <a:noAutofit/>
          </a:bodyPr>
          <a:lstStyle/>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Noor, 12</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-grader</a:t>
            </a:r>
          </a:p>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Beginning of the year</a:t>
            </a:r>
          </a:p>
          <a:p>
            <a:pPr lvl="1">
              <a:lnSpc>
                <a:spcPct val="114000"/>
              </a:lnSpc>
              <a:spcAft>
                <a:spcPts val="500"/>
              </a:spcAft>
            </a:pPr>
            <a:r>
              <a:rPr lang="en-US" sz="2000" dirty="0">
                <a:latin typeface="Arial" panose="020B0604020202020204" pitchFamily="34" charset="0"/>
                <a:cs typeface="Arial" panose="020B0604020202020204" pitchFamily="34" charset="0"/>
              </a:rPr>
              <a:t>service minutes with school social worker to fulfill self-determination goals (advocating for herself/her needs) and to learn skills for managing her anxiety</a:t>
            </a:r>
          </a:p>
          <a:p>
            <a:pPr lvl="1">
              <a:lnSpc>
                <a:spcPct val="114000"/>
              </a:lnSpc>
              <a:spcAft>
                <a:spcPts val="500"/>
              </a:spcAft>
            </a:pPr>
            <a:r>
              <a:rPr lang="en-US" sz="2000" dirty="0">
                <a:latin typeface="Arial" panose="020B0604020202020204" pitchFamily="34" charset="0"/>
                <a:cs typeface="Arial" panose="020B0604020202020204" pitchFamily="34" charset="0"/>
              </a:rPr>
              <a:t>weekly meetings with the SW to discuss her progress</a:t>
            </a:r>
          </a:p>
        </p:txBody>
      </p:sp>
      <p:pic>
        <p:nvPicPr>
          <p:cNvPr id="6" name="Picture 5" descr="RRCC Accessibility Services logo in red">
            <a:extLst>
              <a:ext uri="{FF2B5EF4-FFF2-40B4-BE49-F238E27FC236}">
                <a16:creationId xmlns:a16="http://schemas.microsoft.com/office/drawing/2014/main" id="{B056B4D6-648E-E13A-B4A4-7C95993608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pic>
        <p:nvPicPr>
          <p:cNvPr id="1026" name="Picture 2" descr="Muslim girl student in hijab character flat Vector Image">
            <a:extLst>
              <a:ext uri="{FF2B5EF4-FFF2-40B4-BE49-F238E27FC236}">
                <a16:creationId xmlns:a16="http://schemas.microsoft.com/office/drawing/2014/main" id="{11F282BC-794C-097B-D1CB-8648459C393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637" t="15211" r="28975" b="25254"/>
          <a:stretch/>
        </p:blipFill>
        <p:spPr bwMode="auto">
          <a:xfrm>
            <a:off x="335972" y="2651359"/>
            <a:ext cx="2773249" cy="420664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2D9A65C-94DF-DF93-A923-51AF0B5E72F7}"/>
              </a:ext>
            </a:extLst>
          </p:cNvPr>
          <p:cNvSpPr txBox="1"/>
          <p:nvPr/>
        </p:nvSpPr>
        <p:spPr>
          <a:xfrm>
            <a:off x="3109221" y="4846110"/>
            <a:ext cx="6914158" cy="1945597"/>
          </a:xfrm>
          <a:prstGeom prst="rect">
            <a:avLst/>
          </a:prstGeom>
          <a:noFill/>
        </p:spPr>
        <p:txBody>
          <a:bodyPr wrap="square">
            <a:spAutoFit/>
          </a:bodyPr>
          <a:lstStyle/>
          <a:p>
            <a:pPr marL="0" indent="0">
              <a:lnSpc>
                <a:spcPct val="114000"/>
              </a:lnSpc>
              <a:spcBef>
                <a:spcPts val="500"/>
              </a:spcBef>
              <a:spcAft>
                <a:spcPts val="500"/>
              </a:spcAft>
              <a:buNone/>
            </a:pPr>
            <a:r>
              <a:rPr lang="en-US" sz="2000" b="1" dirty="0">
                <a:latin typeface="Arial" panose="020B0604020202020204" pitchFamily="34" charset="0"/>
                <a:cs typeface="Arial" panose="020B0604020202020204" pitchFamily="34" charset="0"/>
                <a:sym typeface="Wingdings" panose="05000000000000000000" pitchFamily="2" charset="2"/>
              </a:rPr>
              <a:t>End of the year: </a:t>
            </a:r>
          </a:p>
          <a:p>
            <a:pPr>
              <a:lnSpc>
                <a:spcPct val="114000"/>
              </a:lnSpc>
              <a:spcBef>
                <a:spcPts val="500"/>
              </a:spcBef>
              <a:spcAft>
                <a:spcPts val="500"/>
              </a:spcAft>
              <a:buFont typeface="Wingdings" panose="05000000000000000000" pitchFamily="2" charset="2"/>
              <a:buChar char="à"/>
            </a:pPr>
            <a:r>
              <a:rPr lang="en-US" sz="2000" b="1" dirty="0">
                <a:latin typeface="Arial" panose="020B0604020202020204" pitchFamily="34" charset="0"/>
                <a:cs typeface="Arial" panose="020B0604020202020204" pitchFamily="34" charset="0"/>
              </a:rPr>
              <a:t> Self-advocated for her service minutes to be removed during her annual IEP meeting because she felt more confident and equipped in advocating for herself.</a:t>
            </a:r>
          </a:p>
        </p:txBody>
      </p:sp>
    </p:spTree>
    <p:extLst>
      <p:ext uri="{BB962C8B-B14F-4D97-AF65-F5344CB8AC3E}">
        <p14:creationId xmlns:p14="http://schemas.microsoft.com/office/powerpoint/2010/main" val="3884390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576142" y="190203"/>
            <a:ext cx="9686869" cy="1325563"/>
          </a:xfrm>
        </p:spPr>
        <p:txBody>
          <a:bodyPr>
            <a:normAutofit/>
          </a:bodyPr>
          <a:lstStyle/>
          <a:p>
            <a:r>
              <a:rPr lang="en-US" b="1" dirty="0">
                <a:solidFill>
                  <a:schemeClr val="bg1"/>
                </a:solidFill>
                <a:latin typeface="Arial" panose="020B0604020202020204" pitchFamily="34" charset="0"/>
                <a:cs typeface="Arial" panose="020B0604020202020204" pitchFamily="34" charset="0"/>
              </a:rPr>
              <a:t>K-12 v. College</a:t>
            </a:r>
            <a:endParaRPr lang="en-US" dirty="0">
              <a:solidFill>
                <a:schemeClr val="bg1"/>
              </a:solidFill>
              <a:latin typeface="Arial" panose="020B0604020202020204" pitchFamily="34" charset="0"/>
              <a:cs typeface="Arial" panose="020B0604020202020204" pitchFamily="34" charset="0"/>
            </a:endParaRPr>
          </a:p>
        </p:txBody>
      </p:sp>
      <p:sp>
        <p:nvSpPr>
          <p:cNvPr id="3" name="Main information">
            <a:extLst>
              <a:ext uri="{FF2B5EF4-FFF2-40B4-BE49-F238E27FC236}">
                <a16:creationId xmlns:a16="http://schemas.microsoft.com/office/drawing/2014/main" id="{1EFEBE78-1988-224C-93D2-E1C41D30114B}"/>
              </a:ext>
            </a:extLst>
          </p:cNvPr>
          <p:cNvSpPr>
            <a:spLocks noGrp="1"/>
          </p:cNvSpPr>
          <p:nvPr>
            <p:ph idx="1"/>
          </p:nvPr>
        </p:nvSpPr>
        <p:spPr>
          <a:xfrm>
            <a:off x="262614" y="5085004"/>
            <a:ext cx="10537907" cy="1582793"/>
          </a:xfrm>
        </p:spPr>
        <p:txBody>
          <a:bodyPr>
            <a:noAutofit/>
          </a:bodyPr>
          <a:lstStyle/>
          <a:p>
            <a:pPr marL="0" indent="0">
              <a:lnSpc>
                <a:spcPct val="100000"/>
              </a:lnSpc>
              <a:buNone/>
            </a:pPr>
            <a:r>
              <a:rPr lang="en-US" sz="3000" dirty="0">
                <a:latin typeface="Arial" panose="020B0604020202020204" pitchFamily="34" charset="0"/>
                <a:cs typeface="Arial" panose="020B0604020202020204" pitchFamily="34" charset="0"/>
              </a:rPr>
              <a:t>In college, students must </a:t>
            </a:r>
            <a:r>
              <a:rPr lang="en-US" sz="3000" b="1" dirty="0">
                <a:latin typeface="Arial" panose="020B0604020202020204" pitchFamily="34" charset="0"/>
                <a:cs typeface="Arial" panose="020B0604020202020204" pitchFamily="34" charset="0"/>
              </a:rPr>
              <a:t>self-identify</a:t>
            </a:r>
            <a:r>
              <a:rPr lang="en-US" sz="3000" dirty="0">
                <a:latin typeface="Arial" panose="020B0604020202020204" pitchFamily="34" charset="0"/>
                <a:cs typeface="Arial" panose="020B0604020202020204" pitchFamily="34" charset="0"/>
              </a:rPr>
              <a:t> as having a disability. Students take more responsibility and </a:t>
            </a:r>
            <a:r>
              <a:rPr lang="en-US" sz="3000" b="1" dirty="0">
                <a:latin typeface="Arial" panose="020B0604020202020204" pitchFamily="34" charset="0"/>
                <a:cs typeface="Arial" panose="020B0604020202020204" pitchFamily="34" charset="0"/>
              </a:rPr>
              <a:t>self-advocate</a:t>
            </a:r>
            <a:r>
              <a:rPr lang="en-US" sz="3000" dirty="0">
                <a:latin typeface="Arial" panose="020B0604020202020204" pitchFamily="34" charset="0"/>
                <a:cs typeface="Arial" panose="020B0604020202020204" pitchFamily="34" charset="0"/>
              </a:rPr>
              <a:t> in starting the process and requesting accommodations.</a:t>
            </a:r>
          </a:p>
        </p:txBody>
      </p:sp>
      <p:pic>
        <p:nvPicPr>
          <p:cNvPr id="1026" name="Picture 2" descr="Teal and orange speakerphone to represent self-advocacy.">
            <a:extLst>
              <a:ext uri="{FF2B5EF4-FFF2-40B4-BE49-F238E27FC236}">
                <a16:creationId xmlns:a16="http://schemas.microsoft.com/office/drawing/2014/main" id="{8125AC59-8B68-442E-9886-50200836DCDB}"/>
              </a:ext>
              <a:ext uri="{C183D7F6-B498-43B3-948B-1728B52AA6E4}">
                <adec:decorative xmlns:adec="http://schemas.microsoft.com/office/drawing/2017/decorative" val="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5002" y="5274365"/>
            <a:ext cx="1953409" cy="139343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EBB2751-310F-4BF7-AD16-BA09B05DCCAE}"/>
              </a:ext>
            </a:extLst>
          </p:cNvPr>
          <p:cNvSpPr/>
          <p:nvPr/>
        </p:nvSpPr>
        <p:spPr>
          <a:xfrm>
            <a:off x="1161663" y="2038536"/>
            <a:ext cx="9868673" cy="2657138"/>
          </a:xfrm>
          <a:prstGeom prst="rect">
            <a:avLst/>
          </a:prstGeom>
          <a:solidFill>
            <a:schemeClr val="accent2">
              <a:lumMod val="20000"/>
              <a:lumOff val="80000"/>
            </a:schemeClr>
          </a:solidFill>
        </p:spPr>
        <p:txBody>
          <a:bodyPr wrap="square">
            <a:spAutoFit/>
          </a:bodyPr>
          <a:lstStyle/>
          <a:p>
            <a:pPr algn="ctr">
              <a:spcAft>
                <a:spcPts val="1000"/>
              </a:spcAft>
            </a:pPr>
            <a:r>
              <a:rPr lang="en-US" sz="3000" b="1" dirty="0">
                <a:latin typeface="Arial" panose="020B0604020202020204" pitchFamily="34" charset="0"/>
                <a:cs typeface="Arial" panose="020B0604020202020204" pitchFamily="34" charset="0"/>
              </a:rPr>
              <a:t>IDEA</a:t>
            </a:r>
            <a:r>
              <a:rPr lang="en-US" sz="3000" dirty="0">
                <a:latin typeface="Arial" panose="020B0604020202020204" pitchFamily="34" charset="0"/>
                <a:cs typeface="Arial" panose="020B0604020202020204" pitchFamily="34" charset="0"/>
              </a:rPr>
              <a:t> (</a:t>
            </a:r>
            <a:r>
              <a:rPr lang="en-US" sz="3000" i="1" dirty="0">
                <a:latin typeface="Arial" panose="020B0604020202020204" pitchFamily="34" charset="0"/>
                <a:cs typeface="Arial" panose="020B0604020202020204" pitchFamily="34" charset="0"/>
              </a:rPr>
              <a:t>Individuals with Disabilities Education Act</a:t>
            </a:r>
            <a:r>
              <a:rPr lang="en-US" sz="3000" dirty="0">
                <a:latin typeface="Arial" panose="020B0604020202020204" pitchFamily="34" charset="0"/>
                <a:cs typeface="Arial" panose="020B0604020202020204" pitchFamily="34" charset="0"/>
              </a:rPr>
              <a:t>) applies in K-12 and is about </a:t>
            </a:r>
            <a:r>
              <a:rPr lang="en-US" sz="3000" b="1" dirty="0">
                <a:latin typeface="Arial" panose="020B0604020202020204" pitchFamily="34" charset="0"/>
                <a:cs typeface="Arial" panose="020B0604020202020204" pitchFamily="34" charset="0"/>
              </a:rPr>
              <a:t>success</a:t>
            </a:r>
            <a:endParaRPr lang="en-US" sz="3000" dirty="0">
              <a:latin typeface="Arial" panose="020B0604020202020204" pitchFamily="34" charset="0"/>
              <a:cs typeface="Arial" panose="020B0604020202020204" pitchFamily="34" charset="0"/>
            </a:endParaRPr>
          </a:p>
          <a:p>
            <a:pPr algn="ctr">
              <a:spcAft>
                <a:spcPts val="1000"/>
              </a:spcAft>
            </a:pPr>
            <a:r>
              <a:rPr lang="en-US" sz="3000" dirty="0">
                <a:latin typeface="Arial" panose="020B0604020202020204" pitchFamily="34" charset="0"/>
                <a:cs typeface="Arial" panose="020B0604020202020204" pitchFamily="34" charset="0"/>
              </a:rPr>
              <a:t>vs.</a:t>
            </a:r>
          </a:p>
          <a:p>
            <a:pPr algn="ctr">
              <a:spcAft>
                <a:spcPts val="1000"/>
              </a:spcAft>
            </a:pPr>
            <a:r>
              <a:rPr lang="en-US" sz="3000" b="1" dirty="0">
                <a:latin typeface="Arial" panose="020B0604020202020204" pitchFamily="34" charset="0"/>
                <a:cs typeface="Arial" panose="020B0604020202020204" pitchFamily="34" charset="0"/>
              </a:rPr>
              <a:t>ADA</a:t>
            </a:r>
            <a:r>
              <a:rPr lang="en-US" sz="3000" dirty="0">
                <a:latin typeface="Arial" panose="020B0604020202020204" pitchFamily="34" charset="0"/>
                <a:cs typeface="Arial" panose="020B0604020202020204" pitchFamily="34" charset="0"/>
              </a:rPr>
              <a:t> (</a:t>
            </a:r>
            <a:r>
              <a:rPr lang="en-US" sz="3000" i="1" dirty="0">
                <a:latin typeface="Arial" panose="020B0604020202020204" pitchFamily="34" charset="0"/>
                <a:cs typeface="Arial" panose="020B0604020202020204" pitchFamily="34" charset="0"/>
              </a:rPr>
              <a:t>Americans with Disabilities Act</a:t>
            </a:r>
            <a:r>
              <a:rPr lang="en-US" sz="3000" dirty="0">
                <a:latin typeface="Arial" panose="020B0604020202020204" pitchFamily="34" charset="0"/>
                <a:cs typeface="Arial" panose="020B0604020202020204" pitchFamily="34" charset="0"/>
              </a:rPr>
              <a:t>) applies in higher education and is about </a:t>
            </a:r>
            <a:r>
              <a:rPr lang="en-US" sz="3000" b="1" dirty="0">
                <a:latin typeface="Arial" panose="020B0604020202020204" pitchFamily="34" charset="0"/>
                <a:cs typeface="Arial" panose="020B0604020202020204" pitchFamily="34" charset="0"/>
              </a:rPr>
              <a:t>access</a:t>
            </a:r>
          </a:p>
        </p:txBody>
      </p:sp>
    </p:spTree>
    <p:extLst>
      <p:ext uri="{BB962C8B-B14F-4D97-AF65-F5344CB8AC3E}">
        <p14:creationId xmlns:p14="http://schemas.microsoft.com/office/powerpoint/2010/main" val="507364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6E6899-71AE-476F-9EA9-9DAAD46048C3}"/>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4646A0-53E8-4B29-A5D8-77B8EF465182}"/>
              </a:ext>
            </a:extLst>
          </p:cNvPr>
          <p:cNvSpPr>
            <a:spLocks noGrp="1"/>
          </p:cNvSpPr>
          <p:nvPr>
            <p:ph type="title"/>
          </p:nvPr>
        </p:nvSpPr>
        <p:spPr>
          <a:xfrm>
            <a:off x="490519" y="190203"/>
            <a:ext cx="11271990" cy="1325563"/>
          </a:xfrm>
        </p:spPr>
        <p:txBody>
          <a:bodyPr>
            <a:noAutofit/>
          </a:bodyPr>
          <a:lstStyle/>
          <a:p>
            <a:pPr>
              <a:tabLst>
                <a:tab pos="2397125" algn="l"/>
              </a:tabLst>
            </a:pPr>
            <a:r>
              <a:rPr lang="en-US" dirty="0">
                <a:solidFill>
                  <a:schemeClr val="bg1"/>
                </a:solidFill>
                <a:latin typeface="Arial" panose="020B0604020202020204" pitchFamily="34" charset="0"/>
                <a:cs typeface="Arial" panose="020B0604020202020204" pitchFamily="34" charset="0"/>
              </a:rPr>
              <a:t>Self-advocacy in a </a:t>
            </a:r>
            <a:r>
              <a:rPr lang="en-US" b="1" dirty="0">
                <a:solidFill>
                  <a:schemeClr val="bg1"/>
                </a:solidFill>
                <a:latin typeface="Arial" panose="020B0604020202020204" pitchFamily="34" charset="0"/>
                <a:cs typeface="Arial" panose="020B0604020202020204" pitchFamily="34" charset="0"/>
              </a:rPr>
              <a:t>college setting</a:t>
            </a:r>
            <a:endParaRPr lang="en-US"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1412BA-EC83-49A2-B353-FCBFD641AD6E}"/>
              </a:ext>
            </a:extLst>
          </p:cNvPr>
          <p:cNvSpPr>
            <a:spLocks noGrp="1"/>
          </p:cNvSpPr>
          <p:nvPr>
            <p:ph idx="1"/>
          </p:nvPr>
        </p:nvSpPr>
        <p:spPr>
          <a:xfrm>
            <a:off x="3109221" y="2099256"/>
            <a:ext cx="7507263" cy="4066119"/>
          </a:xfrm>
        </p:spPr>
        <p:txBody>
          <a:bodyPr>
            <a:noAutofit/>
          </a:bodyPr>
          <a:lstStyle/>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Noor, college student</a:t>
            </a:r>
          </a:p>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This semester:</a:t>
            </a:r>
          </a:p>
          <a:p>
            <a:pPr lvl="1">
              <a:lnSpc>
                <a:spcPct val="114000"/>
              </a:lnSpc>
              <a:spcAft>
                <a:spcPts val="500"/>
              </a:spcAft>
            </a:pPr>
            <a:r>
              <a:rPr lang="en-US" sz="2000" dirty="0">
                <a:latin typeface="Arial" panose="020B0604020202020204" pitchFamily="34" charset="0"/>
                <a:cs typeface="Arial" panose="020B0604020202020204" pitchFamily="34" charset="0"/>
              </a:rPr>
              <a:t>Taking four classes (full-time student); classes are moving at a quicker pace and some have 50+ students</a:t>
            </a:r>
          </a:p>
          <a:p>
            <a:pPr lvl="1">
              <a:lnSpc>
                <a:spcPct val="114000"/>
              </a:lnSpc>
              <a:spcAft>
                <a:spcPts val="500"/>
              </a:spcAft>
            </a:pPr>
            <a:r>
              <a:rPr lang="en-US" sz="2000" dirty="0">
                <a:latin typeface="Arial" panose="020B0604020202020204" pitchFamily="34" charset="0"/>
                <a:cs typeface="Arial" panose="020B0604020202020204" pitchFamily="34" charset="0"/>
              </a:rPr>
              <a:t>She has a project that is due next week but has not been able to complete some parts of it due to her anxiety.</a:t>
            </a:r>
          </a:p>
          <a:p>
            <a:pPr lvl="1">
              <a:lnSpc>
                <a:spcPct val="114000"/>
              </a:lnSpc>
              <a:spcAft>
                <a:spcPts val="500"/>
              </a:spcAft>
            </a:pPr>
            <a:endParaRPr lang="en-US" sz="1600"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B056B4D6-648E-E13A-B4A4-7C95993608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pic>
        <p:nvPicPr>
          <p:cNvPr id="1026" name="Picture 2" descr="Muslim girl student in hijab character flat Vector Image">
            <a:extLst>
              <a:ext uri="{FF2B5EF4-FFF2-40B4-BE49-F238E27FC236}">
                <a16:creationId xmlns:a16="http://schemas.microsoft.com/office/drawing/2014/main" id="{11F282BC-794C-097B-D1CB-8648459C393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637" t="15211" r="28975" b="25254"/>
          <a:stretch/>
        </p:blipFill>
        <p:spPr bwMode="auto">
          <a:xfrm>
            <a:off x="335972" y="2651359"/>
            <a:ext cx="2773249" cy="4206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518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6E6899-71AE-476F-9EA9-9DAAD46048C3}"/>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4646A0-53E8-4B29-A5D8-77B8EF465182}"/>
              </a:ext>
            </a:extLst>
          </p:cNvPr>
          <p:cNvSpPr>
            <a:spLocks noGrp="1"/>
          </p:cNvSpPr>
          <p:nvPr>
            <p:ph type="title"/>
          </p:nvPr>
        </p:nvSpPr>
        <p:spPr>
          <a:xfrm>
            <a:off x="490519" y="190203"/>
            <a:ext cx="11271990" cy="1325563"/>
          </a:xfrm>
        </p:spPr>
        <p:txBody>
          <a:bodyPr>
            <a:noAutofit/>
          </a:bodyPr>
          <a:lstStyle/>
          <a:p>
            <a:r>
              <a:rPr lang="en-US" dirty="0">
                <a:solidFill>
                  <a:schemeClr val="bg1"/>
                </a:solidFill>
                <a:latin typeface="Arial" panose="020B0604020202020204" pitchFamily="34" charset="0"/>
                <a:cs typeface="Arial" panose="020B0604020202020204" pitchFamily="34" charset="0"/>
              </a:rPr>
              <a:t>Self-advocacy in a </a:t>
            </a:r>
            <a:r>
              <a:rPr lang="en-US" b="1" dirty="0">
                <a:solidFill>
                  <a:schemeClr val="bg1"/>
                </a:solidFill>
                <a:latin typeface="Arial" panose="020B0604020202020204" pitchFamily="34" charset="0"/>
                <a:cs typeface="Arial" panose="020B0604020202020204" pitchFamily="34" charset="0"/>
              </a:rPr>
              <a:t>college setting</a:t>
            </a:r>
            <a:endParaRPr lang="en-US"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1412BA-EC83-49A2-B353-FCBFD641AD6E}"/>
              </a:ext>
            </a:extLst>
          </p:cNvPr>
          <p:cNvSpPr>
            <a:spLocks noGrp="1"/>
          </p:cNvSpPr>
          <p:nvPr>
            <p:ph idx="1"/>
          </p:nvPr>
        </p:nvSpPr>
        <p:spPr>
          <a:xfrm>
            <a:off x="3109221" y="2097898"/>
            <a:ext cx="7507263" cy="3457466"/>
          </a:xfrm>
        </p:spPr>
        <p:txBody>
          <a:bodyPr>
            <a:noAutofit/>
          </a:bodyPr>
          <a:lstStyle/>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Noor, college student</a:t>
            </a:r>
          </a:p>
          <a:p>
            <a:pPr marL="0" indent="0">
              <a:lnSpc>
                <a:spcPct val="114000"/>
              </a:lnSpc>
              <a:spcBef>
                <a:spcPts val="500"/>
              </a:spcBef>
              <a:spcAft>
                <a:spcPts val="500"/>
              </a:spcAft>
              <a:buNone/>
            </a:pPr>
            <a:r>
              <a:rPr lang="en-US" sz="2000" dirty="0">
                <a:latin typeface="Arial" panose="020B0604020202020204" pitchFamily="34" charset="0"/>
                <a:cs typeface="Arial" panose="020B0604020202020204" pitchFamily="34" charset="0"/>
              </a:rPr>
              <a:t>This semester:</a:t>
            </a:r>
          </a:p>
          <a:p>
            <a:pPr lvl="1">
              <a:lnSpc>
                <a:spcPct val="114000"/>
              </a:lnSpc>
              <a:spcAft>
                <a:spcPts val="500"/>
              </a:spcAft>
            </a:pPr>
            <a:r>
              <a:rPr lang="en-US" sz="2000" dirty="0">
                <a:latin typeface="Arial" panose="020B0604020202020204" pitchFamily="34" charset="0"/>
                <a:cs typeface="Arial" panose="020B0604020202020204" pitchFamily="34" charset="0"/>
              </a:rPr>
              <a:t>Taking four classes (full-time student); classes are moving at a quicker pace and some have 50+ students</a:t>
            </a:r>
          </a:p>
          <a:p>
            <a:pPr lvl="1">
              <a:lnSpc>
                <a:spcPct val="114000"/>
              </a:lnSpc>
              <a:spcAft>
                <a:spcPts val="500"/>
              </a:spcAft>
            </a:pPr>
            <a:r>
              <a:rPr lang="en-US" sz="2000" dirty="0">
                <a:latin typeface="Arial" panose="020B0604020202020204" pitchFamily="34" charset="0"/>
                <a:cs typeface="Arial" panose="020B0604020202020204" pitchFamily="34" charset="0"/>
              </a:rPr>
              <a:t>She has a project that is due next week but has not been able to complete some parts of it due to her anxiety.</a:t>
            </a:r>
          </a:p>
        </p:txBody>
      </p:sp>
      <p:pic>
        <p:nvPicPr>
          <p:cNvPr id="6" name="Picture 5" descr="RRCC Accessibility Services logo in red">
            <a:extLst>
              <a:ext uri="{FF2B5EF4-FFF2-40B4-BE49-F238E27FC236}">
                <a16:creationId xmlns:a16="http://schemas.microsoft.com/office/drawing/2014/main" id="{B056B4D6-648E-E13A-B4A4-7C95993608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pic>
        <p:nvPicPr>
          <p:cNvPr id="1026" name="Picture 2" descr="Muslim girl student in hijab character flat Vector Image">
            <a:extLst>
              <a:ext uri="{FF2B5EF4-FFF2-40B4-BE49-F238E27FC236}">
                <a16:creationId xmlns:a16="http://schemas.microsoft.com/office/drawing/2014/main" id="{11F282BC-794C-097B-D1CB-8648459C393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637" t="15211" r="28975" b="25254"/>
          <a:stretch/>
        </p:blipFill>
        <p:spPr bwMode="auto">
          <a:xfrm>
            <a:off x="335972" y="2651359"/>
            <a:ext cx="2773249" cy="420664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D2A91A7-9F17-93A2-6C86-3B9EA79280B5}"/>
              </a:ext>
            </a:extLst>
          </p:cNvPr>
          <p:cNvSpPr txBox="1"/>
          <p:nvPr/>
        </p:nvSpPr>
        <p:spPr>
          <a:xfrm>
            <a:off x="3229837" y="5231494"/>
            <a:ext cx="6793542" cy="899157"/>
          </a:xfrm>
          <a:prstGeom prst="rect">
            <a:avLst/>
          </a:prstGeom>
          <a:noFill/>
        </p:spPr>
        <p:txBody>
          <a:bodyPr wrap="square">
            <a:spAutoFit/>
          </a:bodyPr>
          <a:lstStyle/>
          <a:p>
            <a:pPr marL="0" indent="0">
              <a:lnSpc>
                <a:spcPct val="114000"/>
              </a:lnSpc>
              <a:spcAft>
                <a:spcPts val="500"/>
              </a:spcAft>
              <a:buNone/>
            </a:pPr>
            <a:r>
              <a:rPr lang="en-US" sz="2400" b="1" dirty="0">
                <a:latin typeface="Arial" panose="020B0604020202020204" pitchFamily="34" charset="0"/>
                <a:cs typeface="Arial" panose="020B0604020202020204" pitchFamily="34" charset="0"/>
              </a:rPr>
              <a:t>What are some steps Noor can take if she’s unsure that she’ll finish the project on time?</a:t>
            </a:r>
          </a:p>
        </p:txBody>
      </p:sp>
    </p:spTree>
    <p:extLst>
      <p:ext uri="{BB962C8B-B14F-4D97-AF65-F5344CB8AC3E}">
        <p14:creationId xmlns:p14="http://schemas.microsoft.com/office/powerpoint/2010/main" val="794515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6E6899-71AE-476F-9EA9-9DAAD46048C3}"/>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4646A0-53E8-4B29-A5D8-77B8EF465182}"/>
              </a:ext>
            </a:extLst>
          </p:cNvPr>
          <p:cNvSpPr>
            <a:spLocks noGrp="1"/>
          </p:cNvSpPr>
          <p:nvPr>
            <p:ph type="title"/>
          </p:nvPr>
        </p:nvSpPr>
        <p:spPr>
          <a:xfrm>
            <a:off x="490519" y="190203"/>
            <a:ext cx="11271990" cy="1325563"/>
          </a:xfrm>
        </p:spPr>
        <p:txBody>
          <a:bodyPr>
            <a:noAutofit/>
          </a:bodyPr>
          <a:lstStyle/>
          <a:p>
            <a:r>
              <a:rPr lang="en-US" dirty="0">
                <a:solidFill>
                  <a:schemeClr val="bg1"/>
                </a:solidFill>
                <a:latin typeface="Arial" panose="020B0604020202020204" pitchFamily="34" charset="0"/>
                <a:cs typeface="Arial" panose="020B0604020202020204" pitchFamily="34" charset="0"/>
              </a:rPr>
              <a:t>Self-advocacy in a </a:t>
            </a:r>
            <a:r>
              <a:rPr lang="en-US" b="1" dirty="0">
                <a:solidFill>
                  <a:schemeClr val="bg1"/>
                </a:solidFill>
                <a:latin typeface="Arial" panose="020B0604020202020204" pitchFamily="34" charset="0"/>
                <a:cs typeface="Arial" panose="020B0604020202020204" pitchFamily="34" charset="0"/>
              </a:rPr>
              <a:t>college setting</a:t>
            </a:r>
            <a:endParaRPr lang="en-US"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1412BA-EC83-49A2-B353-FCBFD641AD6E}"/>
              </a:ext>
            </a:extLst>
          </p:cNvPr>
          <p:cNvSpPr>
            <a:spLocks noGrp="1"/>
          </p:cNvSpPr>
          <p:nvPr>
            <p:ph idx="1"/>
          </p:nvPr>
        </p:nvSpPr>
        <p:spPr>
          <a:xfrm>
            <a:off x="3109221" y="2098985"/>
            <a:ext cx="8473179" cy="4515916"/>
          </a:xfrm>
        </p:spPr>
        <p:txBody>
          <a:bodyPr>
            <a:noAutofit/>
          </a:bodyPr>
          <a:lstStyle/>
          <a:p>
            <a:pPr marL="0" indent="0">
              <a:lnSpc>
                <a:spcPct val="114000"/>
              </a:lnSpc>
              <a:spcAft>
                <a:spcPts val="500"/>
              </a:spcAft>
              <a:buNone/>
            </a:pPr>
            <a:r>
              <a:rPr lang="en-US" sz="2000" dirty="0">
                <a:latin typeface="Arial" panose="020B0604020202020204" pitchFamily="34" charset="0"/>
                <a:cs typeface="Arial" panose="020B0604020202020204" pitchFamily="34" charset="0"/>
              </a:rPr>
              <a:t>Noor has a project that is due next week but has not been able to complete some parts of it due to her anxiety.</a:t>
            </a:r>
          </a:p>
          <a:p>
            <a:pPr marL="457200" lvl="1" indent="0">
              <a:lnSpc>
                <a:spcPct val="114000"/>
              </a:lnSpc>
              <a:spcAft>
                <a:spcPts val="500"/>
              </a:spcAft>
              <a:buNone/>
            </a:pPr>
            <a:r>
              <a:rPr lang="en-US" sz="2000" b="1" dirty="0">
                <a:latin typeface="Arial" panose="020B0604020202020204" pitchFamily="34" charset="0"/>
                <a:cs typeface="Arial" panose="020B0604020202020204" pitchFamily="34" charset="0"/>
              </a:rPr>
              <a:t>Decide</a:t>
            </a:r>
            <a:r>
              <a:rPr lang="en-US" sz="2000" dirty="0">
                <a:latin typeface="Arial" panose="020B0604020202020204" pitchFamily="34" charset="0"/>
                <a:cs typeface="Arial" panose="020B0604020202020204" pitchFamily="34" charset="0"/>
              </a:rPr>
              <a:t>: Noor will seek more 1-1 support from her instructor and will ask for an extension if needed.</a:t>
            </a:r>
          </a:p>
        </p:txBody>
      </p:sp>
      <p:pic>
        <p:nvPicPr>
          <p:cNvPr id="1026" name="Picture 2" descr="Muslim girl student in hijab character flat Vector Image">
            <a:extLst>
              <a:ext uri="{FF2B5EF4-FFF2-40B4-BE49-F238E27FC236}">
                <a16:creationId xmlns:a16="http://schemas.microsoft.com/office/drawing/2014/main" id="{11F282BC-794C-097B-D1CB-8648459C393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637" t="15211" r="28975" b="25254"/>
          <a:stretch/>
        </p:blipFill>
        <p:spPr bwMode="auto">
          <a:xfrm>
            <a:off x="335972" y="2651359"/>
            <a:ext cx="2773249" cy="4206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615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695975" cy="1325563"/>
          </a:xfrm>
        </p:spPr>
        <p:txBody>
          <a:bodyPr>
            <a:normAutofit/>
          </a:bodyPr>
          <a:lstStyle/>
          <a:p>
            <a:r>
              <a:rPr lang="en-US" b="1" dirty="0">
                <a:solidFill>
                  <a:schemeClr val="bg1"/>
                </a:solidFill>
                <a:latin typeface="Arial" panose="020B0604020202020204" pitchFamily="34" charset="0"/>
                <a:cs typeface="Arial" panose="020B0604020202020204" pitchFamily="34" charset="0"/>
              </a:rPr>
              <a:t>RRCC Accessibility Services</a:t>
            </a:r>
            <a:endParaRPr lang="en-US" dirty="0">
              <a:solidFill>
                <a:schemeClr val="bg1"/>
              </a:solidFill>
              <a:latin typeface="Arial" panose="020B0604020202020204" pitchFamily="34" charset="0"/>
              <a:cs typeface="Arial" panose="020B0604020202020204" pitchFamily="34" charset="0"/>
            </a:endParaRPr>
          </a:p>
        </p:txBody>
      </p:sp>
      <p:sp>
        <p:nvSpPr>
          <p:cNvPr id="3" name="Main information">
            <a:extLst>
              <a:ext uri="{FF2B5EF4-FFF2-40B4-BE49-F238E27FC236}">
                <a16:creationId xmlns:a16="http://schemas.microsoft.com/office/drawing/2014/main" id="{1EFEBE78-1988-224C-93D2-E1C41D30114B}"/>
              </a:ext>
            </a:extLst>
          </p:cNvPr>
          <p:cNvSpPr>
            <a:spLocks noGrp="1"/>
          </p:cNvSpPr>
          <p:nvPr>
            <p:ph idx="1"/>
          </p:nvPr>
        </p:nvSpPr>
        <p:spPr>
          <a:xfrm>
            <a:off x="412778" y="2018326"/>
            <a:ext cx="11366444" cy="3834644"/>
          </a:xfrm>
        </p:spPr>
        <p:txBody>
          <a:bodyPr>
            <a:noAutofit/>
          </a:bodyPr>
          <a:lstStyle/>
          <a:p>
            <a:pPr marL="0" indent="0">
              <a:lnSpc>
                <a:spcPct val="100000"/>
              </a:lnSpc>
              <a:spcAft>
                <a:spcPts val="2000"/>
              </a:spcAft>
              <a:buNone/>
            </a:pPr>
            <a:r>
              <a:rPr lang="en-US" sz="3000" dirty="0">
                <a:latin typeface="Arial" panose="020B0604020202020204" pitchFamily="34" charset="0"/>
                <a:cs typeface="Arial" panose="020B0604020202020204" pitchFamily="34" charset="0"/>
              </a:rPr>
              <a:t>Our mission is to remove barriers for disabled students by providing access to opportunities at Red Rocks Community College. We support faculty and staff in creating an environment that is welcoming and facilitates inclusion and learning for students with disabilities.</a:t>
            </a:r>
          </a:p>
        </p:txBody>
      </p:sp>
      <p:pic>
        <p:nvPicPr>
          <p:cNvPr id="7" name="Picture 6" descr="RRCC Accessibility Services logo in red">
            <a:extLst>
              <a:ext uri="{FF2B5EF4-FFF2-40B4-BE49-F238E27FC236}">
                <a16:creationId xmlns:a16="http://schemas.microsoft.com/office/drawing/2014/main" id="{AAFE5142-A54A-E966-2373-6E14025E5A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2285" y="4839674"/>
            <a:ext cx="3159715" cy="2018326"/>
          </a:xfrm>
          <a:prstGeom prst="rect">
            <a:avLst/>
          </a:prstGeom>
        </p:spPr>
      </p:pic>
    </p:spTree>
    <p:extLst>
      <p:ext uri="{BB962C8B-B14F-4D97-AF65-F5344CB8AC3E}">
        <p14:creationId xmlns:p14="http://schemas.microsoft.com/office/powerpoint/2010/main" val="681493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6E6899-71AE-476F-9EA9-9DAAD46048C3}"/>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4646A0-53E8-4B29-A5D8-77B8EF465182}"/>
              </a:ext>
            </a:extLst>
          </p:cNvPr>
          <p:cNvSpPr>
            <a:spLocks noGrp="1"/>
          </p:cNvSpPr>
          <p:nvPr>
            <p:ph type="title"/>
          </p:nvPr>
        </p:nvSpPr>
        <p:spPr>
          <a:xfrm>
            <a:off x="490519" y="190203"/>
            <a:ext cx="11271990" cy="1325563"/>
          </a:xfrm>
        </p:spPr>
        <p:txBody>
          <a:bodyPr>
            <a:noAutofit/>
          </a:bodyPr>
          <a:lstStyle/>
          <a:p>
            <a:r>
              <a:rPr lang="en-US" dirty="0">
                <a:solidFill>
                  <a:schemeClr val="bg1"/>
                </a:solidFill>
                <a:latin typeface="Arial" panose="020B0604020202020204" pitchFamily="34" charset="0"/>
                <a:cs typeface="Arial" panose="020B0604020202020204" pitchFamily="34" charset="0"/>
              </a:rPr>
              <a:t>Self-advocacy in a </a:t>
            </a:r>
            <a:r>
              <a:rPr lang="en-US" b="1" dirty="0">
                <a:solidFill>
                  <a:schemeClr val="bg1"/>
                </a:solidFill>
                <a:latin typeface="Arial" panose="020B0604020202020204" pitchFamily="34" charset="0"/>
                <a:cs typeface="Arial" panose="020B0604020202020204" pitchFamily="34" charset="0"/>
              </a:rPr>
              <a:t>college setting</a:t>
            </a:r>
            <a:endParaRPr lang="en-US"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1412BA-EC83-49A2-B353-FCBFD641AD6E}"/>
              </a:ext>
            </a:extLst>
          </p:cNvPr>
          <p:cNvSpPr>
            <a:spLocks noGrp="1"/>
          </p:cNvSpPr>
          <p:nvPr>
            <p:ph idx="1"/>
          </p:nvPr>
        </p:nvSpPr>
        <p:spPr>
          <a:xfrm>
            <a:off x="3109221" y="2098985"/>
            <a:ext cx="8473179" cy="4515916"/>
          </a:xfrm>
        </p:spPr>
        <p:txBody>
          <a:bodyPr>
            <a:noAutofit/>
          </a:bodyPr>
          <a:lstStyle/>
          <a:p>
            <a:pPr marL="0" indent="0">
              <a:lnSpc>
                <a:spcPct val="114000"/>
              </a:lnSpc>
              <a:spcAft>
                <a:spcPts val="500"/>
              </a:spcAft>
              <a:buNone/>
            </a:pPr>
            <a:r>
              <a:rPr lang="en-US" sz="2000" dirty="0">
                <a:latin typeface="Arial" panose="020B0604020202020204" pitchFamily="34" charset="0"/>
                <a:cs typeface="Arial" panose="020B0604020202020204" pitchFamily="34" charset="0"/>
              </a:rPr>
              <a:t>Noor has a project that is due next week but has not been able to complete some parts of it due to her anxiety.</a:t>
            </a:r>
          </a:p>
          <a:p>
            <a:pPr marL="457200" lvl="1" indent="0">
              <a:lnSpc>
                <a:spcPct val="114000"/>
              </a:lnSpc>
              <a:spcAft>
                <a:spcPts val="500"/>
              </a:spcAft>
              <a:buNone/>
            </a:pPr>
            <a:r>
              <a:rPr lang="en-US" sz="2000" b="1" dirty="0">
                <a:latin typeface="Arial" panose="020B0604020202020204" pitchFamily="34" charset="0"/>
                <a:cs typeface="Arial" panose="020B0604020202020204" pitchFamily="34" charset="0"/>
              </a:rPr>
              <a:t>Decide</a:t>
            </a:r>
            <a:r>
              <a:rPr lang="en-US" sz="2000" dirty="0">
                <a:latin typeface="Arial" panose="020B0604020202020204" pitchFamily="34" charset="0"/>
                <a:cs typeface="Arial" panose="020B0604020202020204" pitchFamily="34" charset="0"/>
              </a:rPr>
              <a:t>: Noor will seek more 1-1 support from her instructor and will ask for an extension if needed.</a:t>
            </a:r>
          </a:p>
          <a:p>
            <a:pPr marL="457200" lvl="1" indent="0">
              <a:lnSpc>
                <a:spcPct val="114000"/>
              </a:lnSpc>
              <a:spcAft>
                <a:spcPts val="500"/>
              </a:spcAft>
              <a:buNone/>
            </a:pPr>
            <a:r>
              <a:rPr lang="en-US" sz="2000" b="1" dirty="0">
                <a:latin typeface="Arial" panose="020B0604020202020204" pitchFamily="34" charset="0"/>
                <a:cs typeface="Arial" panose="020B0604020202020204" pitchFamily="34" charset="0"/>
              </a:rPr>
              <a:t>Plan</a:t>
            </a:r>
            <a:r>
              <a:rPr lang="en-US" sz="2000" dirty="0">
                <a:latin typeface="Arial" panose="020B0604020202020204" pitchFamily="34" charset="0"/>
                <a:cs typeface="Arial" panose="020B0604020202020204" pitchFamily="34" charset="0"/>
              </a:rPr>
              <a:t>: Noor will review the syllabus and project guidelines, attend the instructor’s office hours, and email the instructor if she has further questions.</a:t>
            </a:r>
          </a:p>
        </p:txBody>
      </p:sp>
      <p:pic>
        <p:nvPicPr>
          <p:cNvPr id="1026" name="Picture 2" descr="Muslim girl student in hijab character flat Vector Image">
            <a:extLst>
              <a:ext uri="{FF2B5EF4-FFF2-40B4-BE49-F238E27FC236}">
                <a16:creationId xmlns:a16="http://schemas.microsoft.com/office/drawing/2014/main" id="{11F282BC-794C-097B-D1CB-8648459C393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637" t="15211" r="28975" b="25254"/>
          <a:stretch/>
        </p:blipFill>
        <p:spPr bwMode="auto">
          <a:xfrm>
            <a:off x="335972" y="2651359"/>
            <a:ext cx="2773249" cy="4206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699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6E6899-71AE-476F-9EA9-9DAAD46048C3}"/>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4646A0-53E8-4B29-A5D8-77B8EF465182}"/>
              </a:ext>
            </a:extLst>
          </p:cNvPr>
          <p:cNvSpPr>
            <a:spLocks noGrp="1"/>
          </p:cNvSpPr>
          <p:nvPr>
            <p:ph type="title"/>
          </p:nvPr>
        </p:nvSpPr>
        <p:spPr>
          <a:xfrm>
            <a:off x="490519" y="190203"/>
            <a:ext cx="11271990" cy="1325563"/>
          </a:xfrm>
        </p:spPr>
        <p:txBody>
          <a:bodyPr>
            <a:noAutofit/>
          </a:bodyPr>
          <a:lstStyle/>
          <a:p>
            <a:r>
              <a:rPr lang="en-US" dirty="0">
                <a:solidFill>
                  <a:schemeClr val="bg1"/>
                </a:solidFill>
                <a:latin typeface="Arial" panose="020B0604020202020204" pitchFamily="34" charset="0"/>
                <a:cs typeface="Arial" panose="020B0604020202020204" pitchFamily="34" charset="0"/>
              </a:rPr>
              <a:t>Self-advocacy in a </a:t>
            </a:r>
            <a:r>
              <a:rPr lang="en-US" b="1" dirty="0">
                <a:solidFill>
                  <a:schemeClr val="bg1"/>
                </a:solidFill>
                <a:latin typeface="Arial" panose="020B0604020202020204" pitchFamily="34" charset="0"/>
                <a:cs typeface="Arial" panose="020B0604020202020204" pitchFamily="34" charset="0"/>
              </a:rPr>
              <a:t>college setting</a:t>
            </a:r>
            <a:endParaRPr lang="en-US"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1412BA-EC83-49A2-B353-FCBFD641AD6E}"/>
              </a:ext>
            </a:extLst>
          </p:cNvPr>
          <p:cNvSpPr>
            <a:spLocks noGrp="1"/>
          </p:cNvSpPr>
          <p:nvPr>
            <p:ph idx="1"/>
          </p:nvPr>
        </p:nvSpPr>
        <p:spPr>
          <a:xfrm>
            <a:off x="3109221" y="2098985"/>
            <a:ext cx="8473179" cy="4515916"/>
          </a:xfrm>
        </p:spPr>
        <p:txBody>
          <a:bodyPr>
            <a:noAutofit/>
          </a:bodyPr>
          <a:lstStyle/>
          <a:p>
            <a:pPr marL="0" indent="0">
              <a:lnSpc>
                <a:spcPct val="114000"/>
              </a:lnSpc>
              <a:spcAft>
                <a:spcPts val="500"/>
              </a:spcAft>
              <a:buNone/>
            </a:pPr>
            <a:r>
              <a:rPr lang="en-US" sz="2000" dirty="0">
                <a:latin typeface="Arial" panose="020B0604020202020204" pitchFamily="34" charset="0"/>
                <a:cs typeface="Arial" panose="020B0604020202020204" pitchFamily="34" charset="0"/>
              </a:rPr>
              <a:t>Noor has a project that is due next week but has not been able to complete some parts of it due to her anxiety.</a:t>
            </a:r>
          </a:p>
          <a:p>
            <a:pPr marL="457200" lvl="1" indent="0">
              <a:lnSpc>
                <a:spcPct val="114000"/>
              </a:lnSpc>
              <a:spcAft>
                <a:spcPts val="500"/>
              </a:spcAft>
              <a:buNone/>
            </a:pPr>
            <a:r>
              <a:rPr lang="en-US" sz="2000" b="1" dirty="0">
                <a:latin typeface="Arial" panose="020B0604020202020204" pitchFamily="34" charset="0"/>
                <a:cs typeface="Arial" panose="020B0604020202020204" pitchFamily="34" charset="0"/>
              </a:rPr>
              <a:t>Decide</a:t>
            </a:r>
            <a:r>
              <a:rPr lang="en-US" sz="2000" dirty="0">
                <a:latin typeface="Arial" panose="020B0604020202020204" pitchFamily="34" charset="0"/>
                <a:cs typeface="Arial" panose="020B0604020202020204" pitchFamily="34" charset="0"/>
              </a:rPr>
              <a:t>: Noor will seek more 1-1 support from her instructor and will ask for an extension if needed.</a:t>
            </a:r>
          </a:p>
          <a:p>
            <a:pPr marL="457200" lvl="1" indent="0">
              <a:lnSpc>
                <a:spcPct val="114000"/>
              </a:lnSpc>
              <a:spcAft>
                <a:spcPts val="500"/>
              </a:spcAft>
              <a:buNone/>
            </a:pPr>
            <a:r>
              <a:rPr lang="en-US" sz="2000" b="1" dirty="0">
                <a:latin typeface="Arial" panose="020B0604020202020204" pitchFamily="34" charset="0"/>
                <a:cs typeface="Arial" panose="020B0604020202020204" pitchFamily="34" charset="0"/>
              </a:rPr>
              <a:t>Plan</a:t>
            </a:r>
            <a:r>
              <a:rPr lang="en-US" sz="2000" dirty="0">
                <a:latin typeface="Arial" panose="020B0604020202020204" pitchFamily="34" charset="0"/>
                <a:cs typeface="Arial" panose="020B0604020202020204" pitchFamily="34" charset="0"/>
              </a:rPr>
              <a:t>: Noor will review the syllabus and project guidelines, attend the instructor’s office hours, and email the instructor if she has further questions.</a:t>
            </a:r>
          </a:p>
          <a:p>
            <a:pPr marL="457200" lvl="1" indent="0">
              <a:lnSpc>
                <a:spcPct val="114000"/>
              </a:lnSpc>
              <a:spcAft>
                <a:spcPts val="500"/>
              </a:spcAft>
              <a:buNone/>
            </a:pPr>
            <a:r>
              <a:rPr lang="en-US" sz="2000" b="1" dirty="0">
                <a:latin typeface="Arial" panose="020B0604020202020204" pitchFamily="34" charset="0"/>
                <a:cs typeface="Arial" panose="020B0604020202020204" pitchFamily="34" charset="0"/>
              </a:rPr>
              <a:t>Know your resources</a:t>
            </a:r>
            <a:r>
              <a:rPr lang="en-US" sz="2000" dirty="0">
                <a:latin typeface="Arial" panose="020B0604020202020204" pitchFamily="34" charset="0"/>
                <a:cs typeface="Arial" panose="020B0604020202020204" pitchFamily="34" charset="0"/>
              </a:rPr>
              <a:t>: Noor will reach out to her college’s Disability/Accessibility Services office to schedule a meeting with her, her instructor, and an office staff member to discuss an extension if she’s not able to connect with her instructor 1-1.</a:t>
            </a:r>
          </a:p>
        </p:txBody>
      </p:sp>
      <p:pic>
        <p:nvPicPr>
          <p:cNvPr id="1026" name="Picture 2" descr="Muslim girl student in hijab character flat Vector Image">
            <a:extLst>
              <a:ext uri="{FF2B5EF4-FFF2-40B4-BE49-F238E27FC236}">
                <a16:creationId xmlns:a16="http://schemas.microsoft.com/office/drawing/2014/main" id="{11F282BC-794C-097B-D1CB-8648459C393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637" t="15211" r="28975" b="25254"/>
          <a:stretch/>
        </p:blipFill>
        <p:spPr bwMode="auto">
          <a:xfrm>
            <a:off x="335972" y="2651359"/>
            <a:ext cx="2773249" cy="4206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879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1413244" cy="1325563"/>
          </a:xfrm>
        </p:spPr>
        <p:txBody>
          <a:bodyPr>
            <a:normAutofit/>
          </a:bodyPr>
          <a:lstStyle/>
          <a:p>
            <a:r>
              <a:rPr lang="en-US"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Self-Advocacy &amp; Self-Determination Recap</a:t>
            </a:r>
            <a:endParaRPr lang="en-US" dirty="0">
              <a:solidFill>
                <a:schemeClr val="bg1"/>
              </a:solidFill>
              <a:latin typeface="Arial" panose="020B0604020202020204" pitchFamily="34" charset="0"/>
              <a:cs typeface="Arial" panose="020B0604020202020204" pitchFamily="34" charset="0"/>
            </a:endParaRP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pic>
        <p:nvPicPr>
          <p:cNvPr id="3" name="Online Media 2" title="Self-Advocacy and Self-Determination">
            <a:hlinkClick r:id="" action="ppaction://media"/>
            <a:extLst>
              <a:ext uri="{FF2B5EF4-FFF2-40B4-BE49-F238E27FC236}">
                <a16:creationId xmlns:a16="http://schemas.microsoft.com/office/drawing/2014/main" id="{F0D6719F-C773-EF35-2A0F-734D5063AD43}"/>
              </a:ext>
            </a:extLst>
          </p:cNvPr>
          <p:cNvPicPr>
            <a:picLocks noRot="1" noChangeAspect="1"/>
          </p:cNvPicPr>
          <p:nvPr>
            <a:videoFile r:link="rId1"/>
          </p:nvPr>
        </p:nvPicPr>
        <p:blipFill>
          <a:blip r:embed="rId5"/>
          <a:stretch>
            <a:fillRect/>
          </a:stretch>
        </p:blipFill>
        <p:spPr>
          <a:xfrm>
            <a:off x="592708" y="1779277"/>
            <a:ext cx="8883800" cy="5019347"/>
          </a:xfrm>
          <a:prstGeom prst="rect">
            <a:avLst/>
          </a:prstGeom>
        </p:spPr>
      </p:pic>
    </p:spTree>
    <p:extLst>
      <p:ext uri="{BB962C8B-B14F-4D97-AF65-F5344CB8AC3E}">
        <p14:creationId xmlns:p14="http://schemas.microsoft.com/office/powerpoint/2010/main" val="413287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Further resources for self-advocacy</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838200" y="2108960"/>
            <a:ext cx="10515600" cy="4351338"/>
          </a:xfrm>
        </p:spPr>
        <p:txBody>
          <a:bodyPr>
            <a:normAutofit/>
          </a:bodyPr>
          <a:lstStyle/>
          <a:p>
            <a:r>
              <a:rPr lang="en-US" sz="2400" dirty="0">
                <a:latin typeface="Arial" panose="020B0604020202020204" pitchFamily="34" charset="0"/>
                <a:cs typeface="Arial" panose="020B0604020202020204" pitchFamily="34" charset="0"/>
                <a:hlinkClick r:id="rId3"/>
              </a:rPr>
              <a:t>The Power of Self-Advocacy (video)</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hlinkClick r:id="rId4"/>
              </a:rPr>
              <a:t>Project 10 Transition Education Network</a:t>
            </a:r>
            <a:r>
              <a:rPr lang="en-US" sz="2400" dirty="0">
                <a:latin typeface="Arial" panose="020B0604020202020204" pitchFamily="34" charset="0"/>
                <a:cs typeface="Arial" panose="020B0604020202020204" pitchFamily="34" charset="0"/>
              </a:rPr>
              <a:t> (further guidance in self-determination and a resource list for assessments and curricula/courses)</a:t>
            </a:r>
          </a:p>
          <a:p>
            <a:r>
              <a:rPr lang="en-US" sz="2400" dirty="0" err="1">
                <a:latin typeface="Arial" panose="020B0604020202020204" pitchFamily="34" charset="0"/>
                <a:cs typeface="Arial" panose="020B0604020202020204" pitchFamily="34" charset="0"/>
                <a:hlinkClick r:id="rId5"/>
              </a:rPr>
              <a:t>Zarrow</a:t>
            </a:r>
            <a:r>
              <a:rPr lang="en-US" sz="2400" dirty="0">
                <a:latin typeface="Arial" panose="020B0604020202020204" pitchFamily="34" charset="0"/>
                <a:cs typeface="Arial" panose="020B0604020202020204" pitchFamily="34" charset="0"/>
                <a:hlinkClick r:id="rId5"/>
              </a:rPr>
              <a:t> Institute on Transition and Self-Determination</a:t>
            </a:r>
            <a:r>
              <a:rPr lang="en-US" sz="2400" dirty="0">
                <a:latin typeface="Arial" panose="020B0604020202020204" pitchFamily="34" charset="0"/>
                <a:cs typeface="Arial" panose="020B0604020202020204" pitchFamily="34" charset="0"/>
              </a:rPr>
              <a:t> (resources for assessments, curriculum, and transition activities)</a:t>
            </a:r>
          </a:p>
          <a:p>
            <a:r>
              <a:rPr lang="en-US" sz="2400" dirty="0">
                <a:latin typeface="Arial" panose="020B0604020202020204" pitchFamily="34" charset="0"/>
                <a:cs typeface="Arial" panose="020B0604020202020204" pitchFamily="34" charset="0"/>
                <a:hlinkClick r:id="rId6"/>
              </a:rPr>
              <a:t>Questions for Disability Services Offices (PDF)</a:t>
            </a:r>
            <a:r>
              <a:rPr lang="en-US" sz="2400" dirty="0">
                <a:latin typeface="Arial" panose="020B0604020202020204" pitchFamily="34" charset="0"/>
                <a:cs typeface="Arial" panose="020B0604020202020204" pitchFamily="34" charset="0"/>
              </a:rPr>
              <a:t> (general information you may want to tell a disability services office and questions you can ask)</a:t>
            </a:r>
          </a:p>
        </p:txBody>
      </p:sp>
    </p:spTree>
    <p:extLst>
      <p:ext uri="{BB962C8B-B14F-4D97-AF65-F5344CB8AC3E}">
        <p14:creationId xmlns:p14="http://schemas.microsoft.com/office/powerpoint/2010/main" val="1868989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E7B6BC6-3C0F-4483-8669-D1FD1B4066A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BE672C-516F-4FDB-B966-6000C1DED895}"/>
              </a:ext>
            </a:extLst>
          </p:cNvPr>
          <p:cNvSpPr>
            <a:spLocks noGrp="1"/>
          </p:cNvSpPr>
          <p:nvPr>
            <p:ph type="title"/>
          </p:nvPr>
        </p:nvSpPr>
        <p:spPr/>
        <p:txBody>
          <a:bodyPr/>
          <a:lstStyle/>
          <a:p>
            <a:r>
              <a:rPr lang="en-US" b="1" dirty="0">
                <a:solidFill>
                  <a:schemeClr val="bg1"/>
                </a:solidFill>
                <a:latin typeface="Arial" panose="020B0604020202020204" pitchFamily="34" charset="0"/>
                <a:cs typeface="Arial" panose="020B0604020202020204" pitchFamily="34" charset="0"/>
              </a:rPr>
              <a:t>Contact Information &amp; Resources</a:t>
            </a:r>
          </a:p>
        </p:txBody>
      </p:sp>
      <p:sp>
        <p:nvSpPr>
          <p:cNvPr id="3" name="Content Placeholder 2">
            <a:extLst>
              <a:ext uri="{FF2B5EF4-FFF2-40B4-BE49-F238E27FC236}">
                <a16:creationId xmlns:a16="http://schemas.microsoft.com/office/drawing/2014/main" id="{B49094E3-2A2B-4721-9508-0DE02A50E223}"/>
              </a:ext>
            </a:extLst>
          </p:cNvPr>
          <p:cNvSpPr>
            <a:spLocks noGrp="1"/>
          </p:cNvSpPr>
          <p:nvPr>
            <p:ph idx="1"/>
          </p:nvPr>
        </p:nvSpPr>
        <p:spPr>
          <a:xfrm>
            <a:off x="838200" y="1968505"/>
            <a:ext cx="10515600" cy="4351338"/>
          </a:xfrm>
        </p:spPr>
        <p:txBody>
          <a:bodyPr>
            <a:normAutofit/>
          </a:bodyPr>
          <a:lstStyle/>
          <a:p>
            <a:pPr>
              <a:lnSpc>
                <a:spcPct val="100000"/>
              </a:lnSpc>
            </a:pPr>
            <a:r>
              <a:rPr lang="en-US" dirty="0">
                <a:latin typeface="Arial" panose="020B0604020202020204" pitchFamily="34" charset="0"/>
                <a:cs typeface="Arial" panose="020B0604020202020204" pitchFamily="34" charset="0"/>
                <a:hlinkClick r:id="rId2"/>
              </a:rPr>
              <a:t>RRCC Accessibility Brochure</a:t>
            </a:r>
            <a:endParaRPr lang="en-US" dirty="0">
              <a:latin typeface="Arial" panose="020B0604020202020204" pitchFamily="34" charset="0"/>
              <a:cs typeface="Arial" panose="020B0604020202020204" pitchFamily="34" charset="0"/>
              <a:hlinkClick r:id="rId3"/>
            </a:endParaRPr>
          </a:p>
          <a:p>
            <a:pPr>
              <a:lnSpc>
                <a:spcPct val="100000"/>
              </a:lnSpc>
            </a:pPr>
            <a:r>
              <a:rPr lang="en-US" dirty="0">
                <a:latin typeface="Arial" panose="020B0604020202020204" pitchFamily="34" charset="0"/>
                <a:cs typeface="Arial" panose="020B0604020202020204" pitchFamily="34" charset="0"/>
                <a:hlinkClick r:id="rId3"/>
              </a:rPr>
              <a:t>RRCC Accessibility Website</a:t>
            </a:r>
          </a:p>
          <a:p>
            <a:pPr>
              <a:lnSpc>
                <a:spcPct val="100000"/>
              </a:lnSpc>
            </a:pPr>
            <a:r>
              <a:rPr lang="en-US" dirty="0">
                <a:latin typeface="Arial" panose="020B0604020202020204" pitchFamily="34" charset="0"/>
                <a:cs typeface="Arial" panose="020B0604020202020204" pitchFamily="34" charset="0"/>
                <a:hlinkClick r:id="rId4"/>
              </a:rPr>
              <a:t>Differences Between HS &amp; College</a:t>
            </a:r>
            <a:r>
              <a:rPr lang="en-US" dirty="0">
                <a:latin typeface="Arial" panose="020B0604020202020204" pitchFamily="34" charset="0"/>
                <a:cs typeface="Arial" panose="020B0604020202020204" pitchFamily="34" charset="0"/>
              </a:rPr>
              <a:t> for Students with Disabilities</a:t>
            </a:r>
          </a:p>
          <a:p>
            <a:pPr>
              <a:lnSpc>
                <a:spcPct val="100000"/>
              </a:lnSpc>
            </a:pPr>
            <a:endParaRPr lang="en-US" b="1" dirty="0">
              <a:latin typeface="Arial" panose="020B0604020202020204" pitchFamily="34" charset="0"/>
              <a:cs typeface="Arial" panose="020B0604020202020204" pitchFamily="34" charset="0"/>
            </a:endParaRPr>
          </a:p>
          <a:p>
            <a:pPr marL="0" indent="0">
              <a:lnSpc>
                <a:spcPct val="100000"/>
              </a:lnSpc>
              <a:buNone/>
            </a:pPr>
            <a:r>
              <a:rPr lang="en-US" sz="3500" b="1" dirty="0">
                <a:latin typeface="Arial" panose="020B0604020202020204" pitchFamily="34" charset="0"/>
                <a:cs typeface="Arial" panose="020B0604020202020204" pitchFamily="34" charset="0"/>
              </a:rPr>
              <a:t>303-914-6733</a:t>
            </a:r>
          </a:p>
          <a:p>
            <a:pPr marL="0" indent="0">
              <a:lnSpc>
                <a:spcPct val="100000"/>
              </a:lnSpc>
              <a:buNone/>
            </a:pPr>
            <a:r>
              <a:rPr lang="en-US" sz="3500" b="1" dirty="0">
                <a:latin typeface="Arial" panose="020B0604020202020204" pitchFamily="34" charset="0"/>
                <a:cs typeface="Arial" panose="020B0604020202020204" pitchFamily="34" charset="0"/>
                <a:hlinkClick r:id="rId5"/>
              </a:rPr>
              <a:t>access@rrcc.edu</a:t>
            </a:r>
            <a:r>
              <a:rPr lang="en-US" sz="3500" b="1" dirty="0">
                <a:latin typeface="Arial" panose="020B0604020202020204" pitchFamily="34" charset="0"/>
                <a:cs typeface="Arial" panose="020B0604020202020204" pitchFamily="34" charset="0"/>
              </a:rPr>
              <a:t> </a:t>
            </a:r>
          </a:p>
        </p:txBody>
      </p:sp>
      <p:pic>
        <p:nvPicPr>
          <p:cNvPr id="6" name="Picture 5" descr="RRCC Accessibility Services logo in red">
            <a:extLst>
              <a:ext uri="{FF2B5EF4-FFF2-40B4-BE49-F238E27FC236}">
                <a16:creationId xmlns:a16="http://schemas.microsoft.com/office/drawing/2014/main" id="{B8511FFB-61C3-51E4-51DF-C32D6A701C2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Tree>
    <p:extLst>
      <p:ext uri="{BB962C8B-B14F-4D97-AF65-F5344CB8AC3E}">
        <p14:creationId xmlns:p14="http://schemas.microsoft.com/office/powerpoint/2010/main" val="393064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37187" y="772534"/>
            <a:ext cx="3563314" cy="1330839"/>
          </a:xfrm>
        </p:spPr>
        <p:txBody>
          <a:bodyPr>
            <a:normAutofit/>
          </a:bodyPr>
          <a:lstStyle/>
          <a:p>
            <a:r>
              <a:rPr lang="en-US" sz="4000" dirty="0">
                <a:latin typeface="Arial" panose="020B0604020202020204" pitchFamily="34" charset="0"/>
                <a:cs typeface="Arial" panose="020B0604020202020204" pitchFamily="34" charset="0"/>
              </a:rPr>
              <a:t>On a scale of 1 to 5…</a:t>
            </a:r>
          </a:p>
        </p:txBody>
      </p:sp>
      <p:sp>
        <p:nvSpPr>
          <p:cNvPr id="3" name="Main information">
            <a:extLst>
              <a:ext uri="{FF2B5EF4-FFF2-40B4-BE49-F238E27FC236}">
                <a16:creationId xmlns:a16="http://schemas.microsoft.com/office/drawing/2014/main" id="{1EFEBE78-1988-224C-93D2-E1C41D30114B}"/>
              </a:ext>
            </a:extLst>
          </p:cNvPr>
          <p:cNvSpPr>
            <a:spLocks/>
          </p:cNvSpPr>
          <p:nvPr/>
        </p:nvSpPr>
        <p:spPr>
          <a:xfrm>
            <a:off x="6096000" y="2448934"/>
            <a:ext cx="5237620" cy="2866016"/>
          </a:xfrm>
          <a:prstGeom prst="rect">
            <a:avLst/>
          </a:prstGeom>
        </p:spPr>
        <p:txBody>
          <a:bodyPr>
            <a:noAutofit/>
          </a:bodyPr>
          <a:lstStyle/>
          <a:p>
            <a:pPr defTabSz="475488">
              <a:spcAft>
                <a:spcPts val="600"/>
              </a:spcAft>
            </a:pPr>
            <a:r>
              <a:rPr lang="en-US" sz="3000" kern="1200" dirty="0">
                <a:solidFill>
                  <a:schemeClr val="tx1"/>
                </a:solidFill>
                <a:latin typeface="Arial" panose="020B0604020202020204" pitchFamily="34" charset="0"/>
                <a:ea typeface="+mn-ea"/>
                <a:cs typeface="Arial" panose="020B0604020202020204" pitchFamily="34" charset="0"/>
              </a:rPr>
              <a:t>How comfortable are you with speaking to your teachers </a:t>
            </a:r>
          </a:p>
          <a:p>
            <a:pPr defTabSz="475488">
              <a:spcAft>
                <a:spcPts val="600"/>
              </a:spcAft>
            </a:pPr>
            <a:r>
              <a:rPr lang="en-US" sz="3000" b="1" kern="1200" dirty="0">
                <a:solidFill>
                  <a:schemeClr val="tx1"/>
                </a:solidFill>
                <a:latin typeface="Arial" panose="020B0604020202020204" pitchFamily="34" charset="0"/>
                <a:ea typeface="+mn-ea"/>
                <a:cs typeface="Arial" panose="020B0604020202020204" pitchFamily="34" charset="0"/>
              </a:rPr>
              <a:t>if you have a general question about the class?</a:t>
            </a:r>
            <a:endParaRPr lang="en-US" sz="3000" b="1" dirty="0">
              <a:latin typeface="Arial" panose="020B0604020202020204" pitchFamily="34" charset="0"/>
              <a:cs typeface="Arial" panose="020B0604020202020204" pitchFamily="34" charset="0"/>
            </a:endParaRPr>
          </a:p>
        </p:txBody>
      </p:sp>
      <p:sp>
        <p:nvSpPr>
          <p:cNvPr id="5" name="Main information">
            <a:extLst>
              <a:ext uri="{FF2B5EF4-FFF2-40B4-BE49-F238E27FC236}">
                <a16:creationId xmlns:a16="http://schemas.microsoft.com/office/drawing/2014/main" id="{8F81AEF2-F73B-0C2C-D58C-D9B825732AB0}"/>
              </a:ext>
            </a:extLst>
          </p:cNvPr>
          <p:cNvSpPr txBox="1">
            <a:spLocks/>
          </p:cNvSpPr>
          <p:nvPr/>
        </p:nvSpPr>
        <p:spPr>
          <a:xfrm>
            <a:off x="481792" y="2901189"/>
            <a:ext cx="3518708" cy="31842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475488">
              <a:lnSpc>
                <a:spcPct val="100000"/>
              </a:lnSpc>
              <a:spcBef>
                <a:spcPts val="520"/>
              </a:spcBef>
              <a:buNone/>
            </a:pPr>
            <a:r>
              <a:rPr lang="en-US" b="1" kern="1200" dirty="0">
                <a:solidFill>
                  <a:schemeClr val="tx1"/>
                </a:solidFill>
                <a:latin typeface="Arial" panose="020B0604020202020204" pitchFamily="34" charset="0"/>
                <a:ea typeface="+mn-ea"/>
                <a:cs typeface="Arial" panose="020B0604020202020204" pitchFamily="34" charset="0"/>
              </a:rPr>
              <a:t>1</a:t>
            </a:r>
            <a:r>
              <a:rPr lang="en-US" kern="1200" dirty="0">
                <a:solidFill>
                  <a:schemeClr val="tx1"/>
                </a:solidFill>
                <a:latin typeface="Arial" panose="020B0604020202020204" pitchFamily="34" charset="0"/>
                <a:ea typeface="+mn-ea"/>
                <a:cs typeface="Arial" panose="020B0604020202020204" pitchFamily="34" charset="0"/>
              </a:rPr>
              <a:t> – Not comfortable at all!</a:t>
            </a:r>
          </a:p>
          <a:p>
            <a:pPr marL="0" indent="0" algn="ctr" defTabSz="475488">
              <a:lnSpc>
                <a:spcPct val="100000"/>
              </a:lnSpc>
              <a:spcBef>
                <a:spcPts val="520"/>
              </a:spcBef>
              <a:buNone/>
            </a:pPr>
            <a:r>
              <a:rPr lang="en-US" kern="1200" dirty="0">
                <a:solidFill>
                  <a:schemeClr val="tx1"/>
                </a:solidFill>
                <a:latin typeface="Arial" panose="020B0604020202020204" pitchFamily="34" charset="0"/>
                <a:ea typeface="+mn-ea"/>
                <a:cs typeface="Arial" panose="020B0604020202020204" pitchFamily="34" charset="0"/>
              </a:rPr>
              <a:t>.</a:t>
            </a:r>
          </a:p>
          <a:p>
            <a:pPr marL="0" indent="0" algn="ctr" defTabSz="475488">
              <a:lnSpc>
                <a:spcPct val="100000"/>
              </a:lnSpc>
              <a:spcBef>
                <a:spcPts val="520"/>
              </a:spcBef>
              <a:buNone/>
            </a:pPr>
            <a:r>
              <a:rPr lang="en-US" kern="1200" dirty="0">
                <a:solidFill>
                  <a:schemeClr val="tx1"/>
                </a:solidFill>
                <a:latin typeface="Arial" panose="020B0604020202020204" pitchFamily="34" charset="0"/>
                <a:ea typeface="+mn-ea"/>
                <a:cs typeface="Arial" panose="020B0604020202020204" pitchFamily="34" charset="0"/>
              </a:rPr>
              <a:t>.</a:t>
            </a:r>
          </a:p>
          <a:p>
            <a:pPr marL="0" indent="0" algn="ctr" defTabSz="475488">
              <a:lnSpc>
                <a:spcPct val="100000"/>
              </a:lnSpc>
              <a:spcBef>
                <a:spcPts val="520"/>
              </a:spcBef>
              <a:buNone/>
            </a:pPr>
            <a:r>
              <a:rPr lang="en-US" kern="1200" dirty="0">
                <a:solidFill>
                  <a:schemeClr val="tx1"/>
                </a:solidFill>
                <a:latin typeface="Arial" panose="020B0604020202020204" pitchFamily="34" charset="0"/>
                <a:ea typeface="+mn-ea"/>
                <a:cs typeface="Arial" panose="020B0604020202020204" pitchFamily="34" charset="0"/>
              </a:rPr>
              <a:t>.</a:t>
            </a:r>
          </a:p>
          <a:p>
            <a:pPr marL="0" indent="0" defTabSz="475488">
              <a:lnSpc>
                <a:spcPct val="100000"/>
              </a:lnSpc>
              <a:spcBef>
                <a:spcPts val="520"/>
              </a:spcBef>
              <a:buNone/>
            </a:pPr>
            <a:r>
              <a:rPr lang="en-US" b="1" kern="1200" dirty="0">
                <a:solidFill>
                  <a:schemeClr val="tx1"/>
                </a:solidFill>
                <a:latin typeface="Arial" panose="020B0604020202020204" pitchFamily="34" charset="0"/>
                <a:ea typeface="+mn-ea"/>
                <a:cs typeface="Arial" panose="020B0604020202020204" pitchFamily="34" charset="0"/>
              </a:rPr>
              <a:t>5 </a:t>
            </a:r>
            <a:r>
              <a:rPr lang="en-US" kern="1200" dirty="0">
                <a:solidFill>
                  <a:schemeClr val="tx1"/>
                </a:solidFill>
                <a:latin typeface="Arial" panose="020B0604020202020204" pitchFamily="34" charset="0"/>
                <a:ea typeface="+mn-ea"/>
                <a:cs typeface="Arial" panose="020B0604020202020204" pitchFamily="34" charset="0"/>
              </a:rPr>
              <a:t>– Very comfortable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3996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37187" y="772534"/>
            <a:ext cx="3563314" cy="1330839"/>
          </a:xfrm>
        </p:spPr>
        <p:txBody>
          <a:bodyPr>
            <a:normAutofit/>
          </a:bodyPr>
          <a:lstStyle/>
          <a:p>
            <a:r>
              <a:rPr lang="en-US" sz="4000" dirty="0">
                <a:latin typeface="Arial" panose="020B0604020202020204" pitchFamily="34" charset="0"/>
                <a:cs typeface="Arial" panose="020B0604020202020204" pitchFamily="34" charset="0"/>
              </a:rPr>
              <a:t>On a scale of 1 to 5…</a:t>
            </a:r>
          </a:p>
        </p:txBody>
      </p:sp>
      <p:sp>
        <p:nvSpPr>
          <p:cNvPr id="3" name="Main information">
            <a:extLst>
              <a:ext uri="{FF2B5EF4-FFF2-40B4-BE49-F238E27FC236}">
                <a16:creationId xmlns:a16="http://schemas.microsoft.com/office/drawing/2014/main" id="{1EFEBE78-1988-224C-93D2-E1C41D30114B}"/>
              </a:ext>
            </a:extLst>
          </p:cNvPr>
          <p:cNvSpPr>
            <a:spLocks/>
          </p:cNvSpPr>
          <p:nvPr/>
        </p:nvSpPr>
        <p:spPr>
          <a:xfrm>
            <a:off x="6096000" y="2448934"/>
            <a:ext cx="5237620" cy="3636532"/>
          </a:xfrm>
          <a:prstGeom prst="rect">
            <a:avLst/>
          </a:prstGeom>
        </p:spPr>
        <p:txBody>
          <a:bodyPr>
            <a:noAutofit/>
          </a:bodyPr>
          <a:lstStyle/>
          <a:p>
            <a:pPr marL="0" indent="0">
              <a:lnSpc>
                <a:spcPct val="100000"/>
              </a:lnSpc>
              <a:spcAft>
                <a:spcPts val="2000"/>
              </a:spcAft>
              <a:buNone/>
            </a:pPr>
            <a:r>
              <a:rPr lang="en-US" sz="3000" dirty="0">
                <a:latin typeface="Arial" panose="020B0604020202020204" pitchFamily="34" charset="0"/>
                <a:cs typeface="Arial" panose="020B0604020202020204" pitchFamily="34" charset="0"/>
              </a:rPr>
              <a:t>How comfortable are you with speaking to your teachers </a:t>
            </a:r>
            <a:r>
              <a:rPr lang="en-US" sz="3000" b="1" dirty="0">
                <a:latin typeface="Arial" panose="020B0604020202020204" pitchFamily="34" charset="0"/>
                <a:cs typeface="Arial" panose="020B0604020202020204" pitchFamily="34" charset="0"/>
              </a:rPr>
              <a:t>about your accommodations?</a:t>
            </a:r>
          </a:p>
          <a:p>
            <a:pPr marL="0" indent="0">
              <a:lnSpc>
                <a:spcPct val="100000"/>
              </a:lnSpc>
              <a:buNone/>
            </a:pPr>
            <a:r>
              <a:rPr lang="en-US" sz="2400" i="1" dirty="0">
                <a:latin typeface="Arial" panose="020B0604020202020204" pitchFamily="34" charset="0"/>
                <a:cs typeface="Arial" panose="020B0604020202020204" pitchFamily="34" charset="0"/>
              </a:rPr>
              <a:t>(“I need to use my accommodation for extended time on this test”; </a:t>
            </a:r>
          </a:p>
          <a:p>
            <a:pPr marL="0" indent="0">
              <a:lnSpc>
                <a:spcPct val="100000"/>
              </a:lnSpc>
              <a:buNone/>
            </a:pPr>
            <a:r>
              <a:rPr lang="en-US" sz="2400" i="1" dirty="0">
                <a:latin typeface="Arial" panose="020B0604020202020204" pitchFamily="34" charset="0"/>
                <a:cs typeface="Arial" panose="020B0604020202020204" pitchFamily="34" charset="0"/>
              </a:rPr>
              <a:t>“I need a seat in the first row”)</a:t>
            </a:r>
          </a:p>
        </p:txBody>
      </p:sp>
      <p:sp>
        <p:nvSpPr>
          <p:cNvPr id="5" name="Main information">
            <a:extLst>
              <a:ext uri="{FF2B5EF4-FFF2-40B4-BE49-F238E27FC236}">
                <a16:creationId xmlns:a16="http://schemas.microsoft.com/office/drawing/2014/main" id="{8F81AEF2-F73B-0C2C-D58C-D9B825732AB0}"/>
              </a:ext>
            </a:extLst>
          </p:cNvPr>
          <p:cNvSpPr txBox="1">
            <a:spLocks/>
          </p:cNvSpPr>
          <p:nvPr/>
        </p:nvSpPr>
        <p:spPr>
          <a:xfrm>
            <a:off x="481792" y="2901189"/>
            <a:ext cx="3518708" cy="31842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475488">
              <a:lnSpc>
                <a:spcPct val="100000"/>
              </a:lnSpc>
              <a:spcBef>
                <a:spcPts val="520"/>
              </a:spcBef>
              <a:buNone/>
            </a:pPr>
            <a:r>
              <a:rPr lang="en-US" b="1" kern="1200" dirty="0">
                <a:solidFill>
                  <a:schemeClr val="tx1"/>
                </a:solidFill>
                <a:latin typeface="Arial" panose="020B0604020202020204" pitchFamily="34" charset="0"/>
                <a:ea typeface="+mn-ea"/>
                <a:cs typeface="Arial" panose="020B0604020202020204" pitchFamily="34" charset="0"/>
              </a:rPr>
              <a:t>1</a:t>
            </a:r>
            <a:r>
              <a:rPr lang="en-US" kern="1200" dirty="0">
                <a:solidFill>
                  <a:schemeClr val="tx1"/>
                </a:solidFill>
                <a:latin typeface="Arial" panose="020B0604020202020204" pitchFamily="34" charset="0"/>
                <a:ea typeface="+mn-ea"/>
                <a:cs typeface="Arial" panose="020B0604020202020204" pitchFamily="34" charset="0"/>
              </a:rPr>
              <a:t> – Not comfortable at all!</a:t>
            </a:r>
          </a:p>
          <a:p>
            <a:pPr marL="0" indent="0" algn="ctr" defTabSz="475488">
              <a:lnSpc>
                <a:spcPct val="100000"/>
              </a:lnSpc>
              <a:spcBef>
                <a:spcPts val="520"/>
              </a:spcBef>
              <a:buNone/>
            </a:pPr>
            <a:r>
              <a:rPr lang="en-US" kern="1200" dirty="0">
                <a:solidFill>
                  <a:schemeClr val="tx1"/>
                </a:solidFill>
                <a:latin typeface="Arial" panose="020B0604020202020204" pitchFamily="34" charset="0"/>
                <a:ea typeface="+mn-ea"/>
                <a:cs typeface="Arial" panose="020B0604020202020204" pitchFamily="34" charset="0"/>
              </a:rPr>
              <a:t>.</a:t>
            </a:r>
          </a:p>
          <a:p>
            <a:pPr marL="0" indent="0" algn="ctr" defTabSz="475488">
              <a:lnSpc>
                <a:spcPct val="100000"/>
              </a:lnSpc>
              <a:spcBef>
                <a:spcPts val="520"/>
              </a:spcBef>
              <a:buNone/>
            </a:pPr>
            <a:r>
              <a:rPr lang="en-US" kern="1200" dirty="0">
                <a:solidFill>
                  <a:schemeClr val="tx1"/>
                </a:solidFill>
                <a:latin typeface="Arial" panose="020B0604020202020204" pitchFamily="34" charset="0"/>
                <a:ea typeface="+mn-ea"/>
                <a:cs typeface="Arial" panose="020B0604020202020204" pitchFamily="34" charset="0"/>
              </a:rPr>
              <a:t>.</a:t>
            </a:r>
          </a:p>
          <a:p>
            <a:pPr marL="0" indent="0" algn="ctr" defTabSz="475488">
              <a:lnSpc>
                <a:spcPct val="100000"/>
              </a:lnSpc>
              <a:spcBef>
                <a:spcPts val="520"/>
              </a:spcBef>
              <a:buNone/>
            </a:pPr>
            <a:r>
              <a:rPr lang="en-US" kern="1200" dirty="0">
                <a:solidFill>
                  <a:schemeClr val="tx1"/>
                </a:solidFill>
                <a:latin typeface="Arial" panose="020B0604020202020204" pitchFamily="34" charset="0"/>
                <a:ea typeface="+mn-ea"/>
                <a:cs typeface="Arial" panose="020B0604020202020204" pitchFamily="34" charset="0"/>
              </a:rPr>
              <a:t>.</a:t>
            </a:r>
          </a:p>
          <a:p>
            <a:pPr marL="0" indent="0" defTabSz="475488">
              <a:lnSpc>
                <a:spcPct val="100000"/>
              </a:lnSpc>
              <a:spcBef>
                <a:spcPts val="520"/>
              </a:spcBef>
              <a:buNone/>
            </a:pPr>
            <a:r>
              <a:rPr lang="en-US" b="1" kern="1200" dirty="0">
                <a:solidFill>
                  <a:schemeClr val="tx1"/>
                </a:solidFill>
                <a:latin typeface="Arial" panose="020B0604020202020204" pitchFamily="34" charset="0"/>
                <a:ea typeface="+mn-ea"/>
                <a:cs typeface="Arial" panose="020B0604020202020204" pitchFamily="34" charset="0"/>
              </a:rPr>
              <a:t>5 </a:t>
            </a:r>
            <a:r>
              <a:rPr lang="en-US" kern="1200" dirty="0">
                <a:solidFill>
                  <a:schemeClr val="tx1"/>
                </a:solidFill>
                <a:latin typeface="Arial" panose="020B0604020202020204" pitchFamily="34" charset="0"/>
                <a:ea typeface="+mn-ea"/>
                <a:cs typeface="Arial" panose="020B0604020202020204" pitchFamily="34" charset="0"/>
              </a:rPr>
              <a:t>– Very comfortable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75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What ideas/words come up when you think of </a:t>
            </a:r>
            <a:r>
              <a:rPr lang="en-US" b="1" dirty="0">
                <a:solidFill>
                  <a:schemeClr val="bg1"/>
                </a:solidFill>
                <a:latin typeface="Arial" panose="020B0604020202020204" pitchFamily="34" charset="0"/>
                <a:cs typeface="Arial" panose="020B0604020202020204" pitchFamily="34" charset="0"/>
              </a:rPr>
              <a:t>self-advocacy?</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838200" y="2108960"/>
            <a:ext cx="10515600" cy="4351338"/>
          </a:xfrm>
        </p:spPr>
        <p:txBody>
          <a:bodyPr/>
          <a:lstStyle/>
          <a:p>
            <a:endParaRPr lang="en-US" dirty="0"/>
          </a:p>
        </p:txBody>
      </p:sp>
      <p:pic>
        <p:nvPicPr>
          <p:cNvPr id="4098" name="Picture 2" descr="Speaking Up: The Importance of Self-Advocacy —">
            <a:extLst>
              <a:ext uri="{FF2B5EF4-FFF2-40B4-BE49-F238E27FC236}">
                <a16:creationId xmlns:a16="http://schemas.microsoft.com/office/drawing/2014/main" id="{A75791B3-FA1C-D95B-615C-29448DA9D3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500" y="4486572"/>
            <a:ext cx="34290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417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242915" y="223672"/>
            <a:ext cx="11706169" cy="1325563"/>
          </a:xfrm>
        </p:spPr>
        <p:txBody>
          <a:bodyPr>
            <a:normAutofit/>
          </a:bodyPr>
          <a:lstStyle/>
          <a:p>
            <a:pPr algn="ctr"/>
            <a:r>
              <a:rPr lang="en-US" dirty="0">
                <a:solidFill>
                  <a:schemeClr val="bg1"/>
                </a:solidFill>
                <a:latin typeface="Arial" panose="020B0604020202020204" pitchFamily="34" charset="0"/>
                <a:cs typeface="Arial" panose="020B0604020202020204" pitchFamily="34" charset="0"/>
              </a:rPr>
              <a:t>Self-advocacy falls under </a:t>
            </a:r>
            <a:r>
              <a:rPr lang="en-US" b="1" dirty="0">
                <a:solidFill>
                  <a:schemeClr val="bg1"/>
                </a:solidFill>
                <a:latin typeface="Arial" panose="020B0604020202020204" pitchFamily="34" charset="0"/>
                <a:cs typeface="Arial" panose="020B0604020202020204" pitchFamily="34" charset="0"/>
              </a:rPr>
              <a:t>self-determination</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3887502" y="1962080"/>
            <a:ext cx="8061582" cy="4508704"/>
          </a:xfrm>
        </p:spPr>
        <p:txBody>
          <a:bodyPr>
            <a:noAutofit/>
          </a:bodyPr>
          <a:lstStyle/>
          <a:p>
            <a:pPr marL="0" indent="0">
              <a:spcAft>
                <a:spcPts val="500"/>
              </a:spcAft>
              <a:buNone/>
              <a:tabLst>
                <a:tab pos="1252538" algn="l"/>
              </a:tabLst>
            </a:pPr>
            <a:r>
              <a:rPr lang="en-US" sz="2400" b="1" dirty="0"/>
              <a:t>Self-determination</a:t>
            </a:r>
            <a:r>
              <a:rPr lang="en-US" sz="2400" dirty="0"/>
              <a:t> is the right and ability of all persons to direct their own lives, as well as the responsibility to accept the consequences of one’s own choices. </a:t>
            </a:r>
          </a:p>
          <a:p>
            <a:pPr marL="0" indent="0">
              <a:spcAft>
                <a:spcPts val="500"/>
              </a:spcAft>
              <a:buNone/>
              <a:tabLst>
                <a:tab pos="1252538" algn="l"/>
              </a:tabLst>
            </a:pPr>
            <a:r>
              <a:rPr lang="en-US" sz="2400" dirty="0"/>
              <a:t>Some skills associated with self-determination and self-advocacy are:</a:t>
            </a:r>
          </a:p>
          <a:p>
            <a:pPr lvl="1">
              <a:spcAft>
                <a:spcPts val="500"/>
              </a:spcAft>
              <a:tabLst>
                <a:tab pos="1252538" algn="l"/>
              </a:tabLst>
            </a:pPr>
            <a:r>
              <a:rPr lang="en-US" sz="2200" dirty="0"/>
              <a:t>knowledge of one’s needs, strengths, and areas of improvement</a:t>
            </a:r>
          </a:p>
          <a:p>
            <a:pPr lvl="1">
              <a:spcAft>
                <a:spcPts val="500"/>
              </a:spcAft>
              <a:tabLst>
                <a:tab pos="1252538" algn="l"/>
              </a:tabLst>
            </a:pPr>
            <a:r>
              <a:rPr lang="en-US" sz="2200" dirty="0"/>
              <a:t>belief in one’s ability to achieve goals</a:t>
            </a:r>
          </a:p>
          <a:p>
            <a:pPr lvl="1">
              <a:spcAft>
                <a:spcPts val="500"/>
              </a:spcAft>
              <a:tabLst>
                <a:tab pos="1252538" algn="l"/>
              </a:tabLst>
            </a:pPr>
            <a:r>
              <a:rPr lang="en-US" sz="2200" dirty="0"/>
              <a:t>ability to start and complete tasks</a:t>
            </a:r>
          </a:p>
          <a:p>
            <a:pPr lvl="1">
              <a:spcAft>
                <a:spcPts val="500"/>
              </a:spcAft>
              <a:tabLst>
                <a:tab pos="1252538" algn="l"/>
              </a:tabLst>
            </a:pPr>
            <a:r>
              <a:rPr lang="en-US" sz="2200" dirty="0"/>
              <a:t>ability to confidently assert one’s wants, needs, and concerns</a:t>
            </a:r>
          </a:p>
          <a:p>
            <a:pPr lvl="1">
              <a:spcAft>
                <a:spcPts val="500"/>
              </a:spcAft>
              <a:tabLst>
                <a:tab pos="1252538" algn="l"/>
              </a:tabLst>
            </a:pPr>
            <a:r>
              <a:rPr lang="en-US" sz="2200" dirty="0"/>
              <a:t>ability to make decisions and see other options</a:t>
            </a:r>
          </a:p>
        </p:txBody>
      </p:sp>
      <p:pic>
        <p:nvPicPr>
          <p:cNvPr id="5122" name="Picture 2" descr="You are filled with determination | Undertale quotes, Determination  undertale, Undertale memes">
            <a:extLst>
              <a:ext uri="{FF2B5EF4-FFF2-40B4-BE49-F238E27FC236}">
                <a16:creationId xmlns:a16="http://schemas.microsoft.com/office/drawing/2014/main" id="{5F8802AC-5854-DCE2-7B18-93EDBB7769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56" y="2184464"/>
            <a:ext cx="3044590" cy="4138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446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Self-Determination</a:t>
            </a:r>
            <a:endParaRPr lang="en-US" dirty="0">
              <a:solidFill>
                <a:schemeClr val="bg1"/>
              </a:solidFill>
              <a:latin typeface="Arial" panose="020B0604020202020204" pitchFamily="34" charset="0"/>
              <a:cs typeface="Arial" panose="020B0604020202020204" pitchFamily="34" charset="0"/>
            </a:endParaRP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pic>
        <p:nvPicPr>
          <p:cNvPr id="8" name="Online Media 7" title="Self Determination: An Introduction">
            <a:hlinkClick r:id="" action="ppaction://media"/>
            <a:extLst>
              <a:ext uri="{FF2B5EF4-FFF2-40B4-BE49-F238E27FC236}">
                <a16:creationId xmlns:a16="http://schemas.microsoft.com/office/drawing/2014/main" id="{C0082A2D-D667-1663-DE5F-BBF1ED2FBEF2}"/>
              </a:ext>
            </a:extLst>
          </p:cNvPr>
          <p:cNvPicPr>
            <a:picLocks noGrp="1" noRot="1" noChangeAspect="1"/>
          </p:cNvPicPr>
          <p:nvPr>
            <p:ph idx="1"/>
            <a:videoFile r:link="rId1"/>
          </p:nvPr>
        </p:nvPicPr>
        <p:blipFill>
          <a:blip r:embed="rId5"/>
          <a:stretch>
            <a:fillRect/>
          </a:stretch>
        </p:blipFill>
        <p:spPr>
          <a:xfrm>
            <a:off x="530206" y="1814037"/>
            <a:ext cx="8743872" cy="4940622"/>
          </a:xfrm>
          <a:prstGeom prst="rect">
            <a:avLst/>
          </a:prstGeom>
        </p:spPr>
      </p:pic>
    </p:spTree>
    <p:extLst>
      <p:ext uri="{BB962C8B-B14F-4D97-AF65-F5344CB8AC3E}">
        <p14:creationId xmlns:p14="http://schemas.microsoft.com/office/powerpoint/2010/main" val="126106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Some definitions of self-advocacy…</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838200" y="2108960"/>
            <a:ext cx="10515600" cy="4351338"/>
          </a:xfrm>
        </p:spPr>
        <p:txBody>
          <a:bodyPr/>
          <a:lstStyle/>
          <a:p>
            <a:r>
              <a:rPr lang="en-US" b="1" dirty="0"/>
              <a:t>Knowing yourself, knowing your needs, and knowing how to get what you need </a:t>
            </a:r>
            <a:r>
              <a:rPr lang="en-US" dirty="0"/>
              <a:t>(</a:t>
            </a:r>
            <a:r>
              <a:rPr lang="en-US" dirty="0">
                <a:hlinkClick r:id="rId3"/>
              </a:rPr>
              <a:t>Covey.org</a:t>
            </a:r>
            <a:r>
              <a:rPr lang="en-US" dirty="0"/>
              <a:t>)</a:t>
            </a:r>
          </a:p>
        </p:txBody>
      </p:sp>
    </p:spTree>
    <p:extLst>
      <p:ext uri="{BB962C8B-B14F-4D97-AF65-F5344CB8AC3E}">
        <p14:creationId xmlns:p14="http://schemas.microsoft.com/office/powerpoint/2010/main" val="300388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4B95BF0-D240-614A-ADC1-44B6F942A490}"/>
              </a:ext>
              <a:ext uri="{C183D7F6-B498-43B3-948B-1728B52AA6E4}">
                <adec:decorative xmlns:adec="http://schemas.microsoft.com/office/drawing/2017/decorative" val="1"/>
              </a:ext>
            </a:extLst>
          </p:cNvPr>
          <p:cNvSpPr/>
          <p:nvPr/>
        </p:nvSpPr>
        <p:spPr>
          <a:xfrm>
            <a:off x="0" y="0"/>
            <a:ext cx="12192000" cy="1705970"/>
          </a:xfrm>
          <a:prstGeom prst="rect">
            <a:avLst/>
          </a:prstGeom>
          <a:solidFill>
            <a:srgbClr val="8806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74982-D25A-5F45-9A9D-E59C8B9B61BF}"/>
              </a:ext>
            </a:extLst>
          </p:cNvPr>
          <p:cNvSpPr>
            <a:spLocks noGrp="1"/>
          </p:cNvSpPr>
          <p:nvPr>
            <p:ph type="title"/>
          </p:nvPr>
        </p:nvSpPr>
        <p:spPr>
          <a:xfrm>
            <a:off x="485831" y="190203"/>
            <a:ext cx="10321869"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Some definitions of self-advocacy…</a:t>
            </a:r>
          </a:p>
        </p:txBody>
      </p:sp>
      <p:sp>
        <p:nvSpPr>
          <p:cNvPr id="7" name="Main information">
            <a:extLst>
              <a:ext uri="{FF2B5EF4-FFF2-40B4-BE49-F238E27FC236}">
                <a16:creationId xmlns:a16="http://schemas.microsoft.com/office/drawing/2014/main" id="{7D1A5E24-A6BF-439A-B67D-FDE41167B318}"/>
              </a:ext>
            </a:extLst>
          </p:cNvPr>
          <p:cNvSpPr txBox="1">
            <a:spLocks/>
          </p:cNvSpPr>
          <p:nvPr/>
        </p:nvSpPr>
        <p:spPr>
          <a:xfrm>
            <a:off x="6438956" y="1962080"/>
            <a:ext cx="5003744" cy="3883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latin typeface="Arial" panose="020B0604020202020204" pitchFamily="34" charset="0"/>
              <a:cs typeface="Arial" panose="020B0604020202020204" pitchFamily="34" charset="0"/>
            </a:endParaRPr>
          </a:p>
        </p:txBody>
      </p:sp>
      <p:pic>
        <p:nvPicPr>
          <p:cNvPr id="6" name="Picture 5" descr="RRCC Accessibility Services logo in red">
            <a:extLst>
              <a:ext uri="{FF2B5EF4-FFF2-40B4-BE49-F238E27FC236}">
                <a16:creationId xmlns:a16="http://schemas.microsoft.com/office/drawing/2014/main" id="{F93BF2AD-FE65-765C-33D2-4FDE2B7380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3379" y="5472752"/>
            <a:ext cx="2168622" cy="1385247"/>
          </a:xfrm>
          <a:prstGeom prst="rect">
            <a:avLst/>
          </a:prstGeom>
        </p:spPr>
      </p:pic>
      <p:sp>
        <p:nvSpPr>
          <p:cNvPr id="9" name="Content Placeholder 8">
            <a:extLst>
              <a:ext uri="{FF2B5EF4-FFF2-40B4-BE49-F238E27FC236}">
                <a16:creationId xmlns:a16="http://schemas.microsoft.com/office/drawing/2014/main" id="{42C46FC2-544D-84FD-02AD-74799241E7D8}"/>
              </a:ext>
            </a:extLst>
          </p:cNvPr>
          <p:cNvSpPr>
            <a:spLocks noGrp="1"/>
          </p:cNvSpPr>
          <p:nvPr>
            <p:ph idx="1"/>
          </p:nvPr>
        </p:nvSpPr>
        <p:spPr>
          <a:xfrm>
            <a:off x="838200" y="2108960"/>
            <a:ext cx="10515600" cy="4351338"/>
          </a:xfrm>
        </p:spPr>
        <p:txBody>
          <a:bodyPr/>
          <a:lstStyle/>
          <a:p>
            <a:r>
              <a:rPr lang="en-US" dirty="0"/>
              <a:t>Knowing yourself, knowing your needs, and knowing how to get what you need (</a:t>
            </a:r>
            <a:r>
              <a:rPr lang="en-US" dirty="0">
                <a:hlinkClick r:id="rId3"/>
              </a:rPr>
              <a:t>Covey.org</a:t>
            </a:r>
            <a:r>
              <a:rPr lang="en-US" dirty="0"/>
              <a:t>)</a:t>
            </a:r>
          </a:p>
          <a:p>
            <a:r>
              <a:rPr lang="en-US" b="1" dirty="0"/>
              <a:t>Being able to provide information about how your disability affects you; the environment, supports, and services you will need; your strengths and which strategies have worked in the past </a:t>
            </a:r>
            <a:r>
              <a:rPr lang="en-US" dirty="0"/>
              <a:t>(</a:t>
            </a:r>
            <a:r>
              <a:rPr lang="en-US" dirty="0">
                <a:hlinkClick r:id="rId4"/>
              </a:rPr>
              <a:t>Learning Disabilities Association of America</a:t>
            </a:r>
            <a:r>
              <a:rPr lang="en-US" dirty="0"/>
              <a:t>)</a:t>
            </a:r>
          </a:p>
        </p:txBody>
      </p:sp>
    </p:spTree>
    <p:extLst>
      <p:ext uri="{BB962C8B-B14F-4D97-AF65-F5344CB8AC3E}">
        <p14:creationId xmlns:p14="http://schemas.microsoft.com/office/powerpoint/2010/main" val="1009768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1315</Words>
  <Application>Microsoft Office PowerPoint</Application>
  <PresentationFormat>Widescreen</PresentationFormat>
  <Paragraphs>116</Paragraphs>
  <Slides>24</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Times New Roman</vt:lpstr>
      <vt:lpstr>Wingdings</vt:lpstr>
      <vt:lpstr>Office Theme</vt:lpstr>
      <vt:lpstr>Introduction to  Self-Advocacy</vt:lpstr>
      <vt:lpstr>RRCC Accessibility Services</vt:lpstr>
      <vt:lpstr>On a scale of 1 to 5…</vt:lpstr>
      <vt:lpstr>On a scale of 1 to 5…</vt:lpstr>
      <vt:lpstr>What ideas/words come up when you think of self-advocacy?</vt:lpstr>
      <vt:lpstr>Self-advocacy falls under self-determination</vt:lpstr>
      <vt:lpstr>Self-Determination</vt:lpstr>
      <vt:lpstr>Some definitions of self-advocacy…</vt:lpstr>
      <vt:lpstr>Some definitions of self-advocacy…</vt:lpstr>
      <vt:lpstr>Some definitions of self-advocacy…</vt:lpstr>
      <vt:lpstr>How do you start?</vt:lpstr>
      <vt:lpstr>How do you start?</vt:lpstr>
      <vt:lpstr>How do you start?</vt:lpstr>
      <vt:lpstr>Self-advocacy example in K-12</vt:lpstr>
      <vt:lpstr>Self-advocacy example in K-12</vt:lpstr>
      <vt:lpstr>K-12 v. College</vt:lpstr>
      <vt:lpstr>Self-advocacy in a college setting</vt:lpstr>
      <vt:lpstr>Self-advocacy in a college setting</vt:lpstr>
      <vt:lpstr>Self-advocacy in a college setting</vt:lpstr>
      <vt:lpstr>Self-advocacy in a college setting</vt:lpstr>
      <vt:lpstr>Self-advocacy in a college setting</vt:lpstr>
      <vt:lpstr>Self-Advocacy &amp; Self-Determination Recap</vt:lpstr>
      <vt:lpstr>Further resources for self-advocacy</vt:lpstr>
      <vt:lpstr>Contact Information &amp;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Services</dc:title>
  <dc:creator>Reyes, Christina</dc:creator>
  <cp:lastModifiedBy>Reyes, Christina</cp:lastModifiedBy>
  <cp:revision>31</cp:revision>
  <dcterms:created xsi:type="dcterms:W3CDTF">2022-07-21T19:49:16Z</dcterms:created>
  <dcterms:modified xsi:type="dcterms:W3CDTF">2024-04-08T15:59:38Z</dcterms:modified>
</cp:coreProperties>
</file>